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8.xml" ContentType="application/vnd.openxmlformats-officedocument.themeOverr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9.xml" ContentType="application/vnd.openxmlformats-officedocument.themeOverr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1.xml" ContentType="application/vnd.openxmlformats-officedocument.themeOverrid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2.xml" ContentType="application/vnd.openxmlformats-officedocument.themeOverr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3.xml" ContentType="application/vnd.openxmlformats-officedocument.themeOverrid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14.xml" ContentType="application/vnd.openxmlformats-officedocument.themeOverrid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15.xml" ContentType="application/vnd.openxmlformats-officedocument.themeOverrid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6.xml" ContentType="application/vnd.openxmlformats-officedocument.themeOverrid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7.xml" ContentType="application/vnd.openxmlformats-officedocument.themeOverr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drawings/drawing1.xml" ContentType="application/vnd.openxmlformats-officedocument.drawingml.chartshapes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drawings/drawing2.xml" ContentType="application/vnd.openxmlformats-officedocument.drawingml.chartshapes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3.xml" ContentType="application/vnd.openxmlformats-officedocument.drawingml.chartshapes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drawings/drawing4.xml" ContentType="application/vnd.openxmlformats-officedocument.drawingml.chartshapes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5.xml" ContentType="application/vnd.openxmlformats-officedocument.drawingml.chartshapes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6.xml" ContentType="application/vnd.openxmlformats-officedocument.drawingml.chartshapes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drawings/drawing7.xml" ContentType="application/vnd.openxmlformats-officedocument.drawingml.chartshapes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drawings/drawing8.xml" ContentType="application/vnd.openxmlformats-officedocument.drawingml.chartshapes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9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drawings/drawing10.xml" ContentType="application/vnd.openxmlformats-officedocument.drawingml.chartshapes+xml"/>
  <Override PartName="/ppt/charts/chart53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4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5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6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84" r:id="rId3"/>
    <p:sldId id="258" r:id="rId4"/>
    <p:sldId id="280" r:id="rId5"/>
    <p:sldId id="269" r:id="rId6"/>
    <p:sldId id="268" r:id="rId7"/>
    <p:sldId id="381" r:id="rId8"/>
    <p:sldId id="345" r:id="rId9"/>
    <p:sldId id="282" r:id="rId10"/>
    <p:sldId id="323" r:id="rId11"/>
    <p:sldId id="332" r:id="rId12"/>
    <p:sldId id="382" r:id="rId13"/>
    <p:sldId id="338" r:id="rId14"/>
    <p:sldId id="272" r:id="rId15"/>
    <p:sldId id="273" r:id="rId16"/>
    <p:sldId id="339" r:id="rId17"/>
    <p:sldId id="274" r:id="rId18"/>
    <p:sldId id="275" r:id="rId19"/>
    <p:sldId id="287" r:id="rId20"/>
    <p:sldId id="340" r:id="rId21"/>
    <p:sldId id="276" r:id="rId22"/>
    <p:sldId id="288" r:id="rId23"/>
    <p:sldId id="289" r:id="rId24"/>
    <p:sldId id="277" r:id="rId25"/>
    <p:sldId id="341" r:id="rId26"/>
    <p:sldId id="291" r:id="rId27"/>
    <p:sldId id="292" r:id="rId28"/>
    <p:sldId id="342" r:id="rId29"/>
    <p:sldId id="294" r:id="rId30"/>
    <p:sldId id="295" r:id="rId31"/>
    <p:sldId id="343" r:id="rId32"/>
    <p:sldId id="300" r:id="rId33"/>
    <p:sldId id="301" r:id="rId34"/>
    <p:sldId id="344" r:id="rId35"/>
    <p:sldId id="304" r:id="rId36"/>
    <p:sldId id="305" r:id="rId37"/>
    <p:sldId id="346" r:id="rId38"/>
    <p:sldId id="307" r:id="rId39"/>
    <p:sldId id="317" r:id="rId40"/>
    <p:sldId id="327" r:id="rId41"/>
    <p:sldId id="320" r:id="rId42"/>
    <p:sldId id="362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8" r:id="rId55"/>
    <p:sldId id="379" r:id="rId56"/>
    <p:sldId id="380" r:id="rId57"/>
    <p:sldId id="347" r:id="rId58"/>
    <p:sldId id="383" r:id="rId59"/>
    <p:sldId id="311" r:id="rId60"/>
  </p:sldIdLst>
  <p:sldSz cx="9144000" cy="6858000" type="letter"/>
  <p:notesSz cx="7010400" cy="9236075"/>
  <p:defaultTextStyle>
    <a:defPPr>
      <a:defRPr lang="es-CO"/>
    </a:defPPr>
    <a:lvl1pPr marL="0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462"/>
    <a:srgbClr val="C96B69"/>
    <a:srgbClr val="D48886"/>
    <a:srgbClr val="EBE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8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35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chartUserShapes" Target="../drawings/drawing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chartUserShapes" Target="../drawings/drawing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chartUserShapes" Target="../drawings/drawing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chartUserShapes" Target="../drawings/drawing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chartUserShapes" Target="../drawings/drawing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chartUserShapes" Target="../drawings/drawing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JONY%20-%20BANCO%20DE%20PROYECTOS\RdeC\Planeaci&#243;n\Gr&#225;ficas%20y%20cuadros%20para%20actualizaci&#243;n.xlsx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chartUserShapes" Target="../drawings/drawing10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BOLEDAQ\Downloads\Libro1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ndicadores%20de%20Resultado%20Completo-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ndicadores%20de%20Resultado%20Completo-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ONY%20-%20BANCO%20DE%20PROYECTOS\RdeC\Planeaci&#243;n\Gr&#225;ficas%20y%20cuadros%20para%20actualizaci&#243;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B32-451E-ACFB-274C9541E53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8B32-451E-ACFB-274C9541E53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8B32-451E-ACFB-274C9541E53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8B32-451E-ACFB-274C9541E530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8B32-451E-ACFB-274C9541E530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8B32-451E-ACFB-274C9541E530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8B32-451E-ACFB-274C9541E530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8B32-451E-ACFB-274C9541E530}"/>
              </c:ext>
            </c:extLst>
          </c:dPt>
          <c:dPt>
            <c:idx val="8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1-8B32-451E-ACFB-274C9541E530}"/>
              </c:ext>
            </c:extLst>
          </c:dPt>
          <c:dPt>
            <c:idx val="9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3-8B32-451E-ACFB-274C9541E530}"/>
              </c:ext>
            </c:extLst>
          </c:dPt>
          <c:dPt>
            <c:idx val="10"/>
            <c:bubble3D val="0"/>
            <c:spPr>
              <a:noFill/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B32-451E-ACFB-274C9541E530}"/>
              </c:ext>
            </c:extLst>
          </c:dPt>
          <c:dLbls>
            <c:dLbl>
              <c:idx val="0"/>
              <c:layout>
                <c:manualLayout>
                  <c:x val="-9.1666666666666688E-2"/>
                  <c:y val="4.166666666666666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2-451E-ACFB-274C9541E530}"/>
                </c:ext>
              </c:extLst>
            </c:dLbl>
            <c:dLbl>
              <c:idx val="1"/>
              <c:layout>
                <c:manualLayout>
                  <c:x val="-9.166666666666666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32-451E-ACFB-274C9541E530}"/>
                </c:ext>
              </c:extLst>
            </c:dLbl>
            <c:dLbl>
              <c:idx val="2"/>
              <c:layout>
                <c:manualLayout>
                  <c:x val="-9.4444444444444442E-2"/>
                  <c:y val="-4.629629629629629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32-451E-ACFB-274C9541E530}"/>
                </c:ext>
              </c:extLst>
            </c:dLbl>
            <c:dLbl>
              <c:idx val="3"/>
              <c:layout>
                <c:manualLayout>
                  <c:x val="-7.2222222222222215E-2"/>
                  <c:y val="-8.796296296296296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32-451E-ACFB-274C9541E530}"/>
                </c:ext>
              </c:extLst>
            </c:dLbl>
            <c:dLbl>
              <c:idx val="4"/>
              <c:layout>
                <c:manualLayout>
                  <c:x val="-6.1111111111111109E-2"/>
                  <c:y val="-0.1342592592592592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32-451E-ACFB-274C9541E530}"/>
                </c:ext>
              </c:extLst>
            </c:dLbl>
            <c:dLbl>
              <c:idx val="5"/>
              <c:layout>
                <c:manualLayout>
                  <c:x val="-2.2222222222222223E-2"/>
                  <c:y val="-0.138888888888888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32-451E-ACFB-274C9541E530}"/>
                </c:ext>
              </c:extLst>
            </c:dLbl>
            <c:dLbl>
              <c:idx val="6"/>
              <c:layout>
                <c:manualLayout>
                  <c:x val="2.2222222222222223E-2"/>
                  <c:y val="-0.1435185185185185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B32-451E-ACFB-274C9541E530}"/>
                </c:ext>
              </c:extLst>
            </c:dLbl>
            <c:dLbl>
              <c:idx val="7"/>
              <c:layout>
                <c:manualLayout>
                  <c:x val="0.05"/>
                  <c:y val="-0.1296296296296296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B32-451E-ACFB-274C9541E530}"/>
                </c:ext>
              </c:extLst>
            </c:dLbl>
            <c:dLbl>
              <c:idx val="8"/>
              <c:layout>
                <c:manualLayout>
                  <c:x val="8.0555555555555561E-2"/>
                  <c:y val="-0.111111111111111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B32-451E-ACFB-274C9541E530}"/>
                </c:ext>
              </c:extLst>
            </c:dLbl>
            <c:dLbl>
              <c:idx val="9"/>
              <c:layout>
                <c:manualLayout>
                  <c:x val="8.333333333333344E-2"/>
                  <c:y val="-8.333333333333332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B32-451E-ACFB-274C9541E530}"/>
                </c:ext>
              </c:extLst>
            </c:dLbl>
            <c:dLbl>
              <c:idx val="10"/>
              <c:layout>
                <c:manualLayout>
                  <c:x val="0.25159102684979906"/>
                  <c:y val="-0.3101849802409373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B32-451E-ACFB-274C9541E5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ysClr val="windowText" lastClr="000000"/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'AVANCE FISICO (2)'!$A$7:$A$17</c:f>
              <c:numCache>
                <c:formatCode>0%</c:formatCode>
                <c:ptCount val="1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</c:numCache>
            </c:numRef>
          </c:cat>
          <c:val>
            <c:numRef>
              <c:f>'AVANCE FISICO (2)'!$B$7:$B$17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B32-451E-ACFB-274C9541E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70"/>
        <c:holeSize val="50"/>
      </c:doughnutChart>
      <c:scatterChart>
        <c:scatterStyle val="smoothMarker"/>
        <c:varyColors val="0"/>
        <c:ser>
          <c:idx val="1"/>
          <c:order val="1"/>
          <c:tx>
            <c:strRef>
              <c:f>'AVANCE FISICO (2)'!$A$23</c:f>
              <c:strCache>
                <c:ptCount val="1"/>
                <c:pt idx="0">
                  <c:v>PUNTOS</c:v>
                </c:pt>
              </c:strCache>
            </c:strRef>
          </c:tx>
          <c:spPr>
            <a:ln w="57150">
              <a:solidFill>
                <a:schemeClr val="tx1"/>
              </a:solidFill>
              <a:headEnd type="oval"/>
              <a:tailEnd type="stealth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7-8B32-451E-ACFB-274C9541E530}"/>
              </c:ext>
            </c:extLst>
          </c:dPt>
          <c:dLbls>
            <c:delete val="1"/>
          </c:dLbls>
          <c:xVal>
            <c:numRef>
              <c:f>'AVANCE FISICO (2)'!$B$24:$B$25</c:f>
              <c:numCache>
                <c:formatCode>General</c:formatCode>
                <c:ptCount val="2"/>
                <c:pt idx="0">
                  <c:v>0</c:v>
                </c:pt>
                <c:pt idx="1">
                  <c:v>0.99479214176172648</c:v>
                </c:pt>
              </c:numCache>
            </c:numRef>
          </c:xVal>
          <c:yVal>
            <c:numRef>
              <c:f>'AVANCE FISICO (2)'!$C$24:$C$25</c:f>
              <c:numCache>
                <c:formatCode>General</c:formatCode>
                <c:ptCount val="2"/>
                <c:pt idx="0">
                  <c:v>0</c:v>
                </c:pt>
                <c:pt idx="1">
                  <c:v>-0.10192445579504979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8B32-451E-ACFB-274C9541E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41459104"/>
        <c:axId val="141458544"/>
      </c:scatterChart>
      <c:valAx>
        <c:axId val="141458544"/>
        <c:scaling>
          <c:orientation val="minMax"/>
          <c:max val="1"/>
          <c:min val="-1"/>
        </c:scaling>
        <c:delete val="1"/>
        <c:axPos val="l"/>
        <c:numFmt formatCode="General" sourceLinked="1"/>
        <c:majorTickMark val="out"/>
        <c:minorTickMark val="none"/>
        <c:tickLblPos val="nextTo"/>
        <c:crossAx val="141459104"/>
        <c:crossesAt val="0"/>
        <c:crossBetween val="midCat"/>
      </c:valAx>
      <c:valAx>
        <c:axId val="141459104"/>
        <c:scaling>
          <c:orientation val="minMax"/>
          <c:max val="1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141458544"/>
        <c:crossesAt val="0"/>
        <c:crossBetween val="midCat"/>
      </c:valAx>
      <c:spPr>
        <a:noFill/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E9E7-45A3-B2CE-5B2628FD41E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E9E7-45A3-B2CE-5B2628FD41E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E9E7-45A3-B2CE-5B2628FD41E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E9E7-45A3-B2CE-5B2628FD41EF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E9E7-45A3-B2CE-5B2628FD41EF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E9E7-45A3-B2CE-5B2628FD41EF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E9E7-45A3-B2CE-5B2628FD41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Hoja2!$A$158:$A$165</c:f>
              <c:strCache>
                <c:ptCount val="7"/>
                <c:pt idx="0">
                  <c:v>Empleo </c:v>
                </c:pt>
                <c:pt idx="1">
                  <c:v>Minería</c:v>
                </c:pt>
                <c:pt idx="2">
                  <c:v>Infraestructura</c:v>
                </c:pt>
                <c:pt idx="3">
                  <c:v>Desarrollo Turístico </c:v>
                </c:pt>
                <c:pt idx="4">
                  <c:v>Las TIC para el desarrollo y competitividad de Antioquia</c:v>
                </c:pt>
                <c:pt idx="5">
                  <c:v>Ciencia, Tecnología e Innovación</c:v>
                </c:pt>
                <c:pt idx="6">
                  <c:v>Competitividad y Desarrollo Empresarial</c:v>
                </c:pt>
              </c:strCache>
            </c:strRef>
          </c:cat>
          <c:val>
            <c:numRef>
              <c:f>Hoja2!$B$158:$B$165</c:f>
              <c:numCache>
                <c:formatCode>0.00%</c:formatCode>
                <c:ptCount val="7"/>
                <c:pt idx="0">
                  <c:v>1.7593000000000001</c:v>
                </c:pt>
                <c:pt idx="1">
                  <c:v>0.94340000000000002</c:v>
                </c:pt>
                <c:pt idx="2">
                  <c:v>1.3478000000000001</c:v>
                </c:pt>
                <c:pt idx="3">
                  <c:v>1.2726999999999999</c:v>
                </c:pt>
                <c:pt idx="4">
                  <c:v>1</c:v>
                </c:pt>
                <c:pt idx="5">
                  <c:v>1.2578</c:v>
                </c:pt>
                <c:pt idx="6">
                  <c:v>0.97219999999999995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9E7-45A3-B2CE-5B2628FD41EF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E9E7-45A3-B2CE-5B2628FD41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E9E7-45A3-B2CE-5B2628FD41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E9E7-45A3-B2CE-5B2628FD41EF}"/>
              </c:ext>
            </c:extLst>
          </c:dPt>
          <c:dLbls>
            <c:delete val="1"/>
          </c:dLbls>
          <c:cat>
            <c:strRef>
              <c:f>Hoja2!$A$158:$A$165</c:f>
              <c:strCache>
                <c:ptCount val="7"/>
                <c:pt idx="0">
                  <c:v>Empleo </c:v>
                </c:pt>
                <c:pt idx="1">
                  <c:v>Minería</c:v>
                </c:pt>
                <c:pt idx="2">
                  <c:v>Infraestructura</c:v>
                </c:pt>
                <c:pt idx="3">
                  <c:v>Desarrollo Turístico </c:v>
                </c:pt>
                <c:pt idx="4">
                  <c:v>Las TIC para el desarrollo y competitividad de Antioquia</c:v>
                </c:pt>
                <c:pt idx="5">
                  <c:v>Ciencia, Tecnología e Innovación</c:v>
                </c:pt>
                <c:pt idx="6">
                  <c:v>Competitividad y Desarrollo Empresarial</c:v>
                </c:pt>
              </c:strCache>
            </c:strRef>
          </c:cat>
          <c:val>
            <c:numRef>
              <c:f>Hoja2!$C$158:$C$165</c:f>
              <c:numCache>
                <c:formatCode>0.00%</c:formatCode>
                <c:ptCount val="7"/>
                <c:pt idx="0">
                  <c:v>0</c:v>
                </c:pt>
                <c:pt idx="1">
                  <c:v>5.6599999999999984E-2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2.7800000000000047E-2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9E7-45A3-B2CE-5B2628FD41E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81659888"/>
        <c:axId val="1481663216"/>
      </c:barChart>
      <c:catAx>
        <c:axId val="148165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1663216"/>
        <c:crosses val="autoZero"/>
        <c:auto val="1"/>
        <c:lblAlgn val="ctr"/>
        <c:lblOffset val="100"/>
        <c:noMultiLvlLbl val="0"/>
      </c:catAx>
      <c:valAx>
        <c:axId val="1481663216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8165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424723417828127"/>
          <c:y val="0.13683401175938492"/>
          <c:w val="0.61150553164343746"/>
          <c:h val="0.72633197648123016"/>
        </c:manualLayout>
      </c:layout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CA-4F14-9795-DAF1E8226E2B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CA-4F14-9795-DAF1E8226E2B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CA-4F14-9795-DAF1E8226E2B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8CA-4F14-9795-DAF1E8226E2B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8CA-4F14-9795-DAF1E8226E2B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8CA-4F14-9795-DAF1E8226E2B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8CA-4F14-9795-DAF1E8226E2B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8CA-4F14-9795-DAF1E8226E2B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8CA-4F14-9795-DAF1E8226E2B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8CA-4F14-9795-DAF1E8226E2B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8CA-4F14-9795-DAF1E8226E2B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8CA-4F14-9795-DAF1E8226E2B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8CA-4F14-9795-DAF1E8226E2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8CA-4F14-9795-DAF1E8226E2B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8CA-4F14-9795-DAF1E8226E2B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8CA-4F14-9795-DAF1E8226E2B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8CA-4F14-9795-DAF1E8226E2B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8CA-4F14-9795-DAF1E8226E2B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8CA-4F14-9795-DAF1E8226E2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8CA-4F14-9795-DAF1E8226E2B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E8CA-4F14-9795-DAF1E8226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E8CA-4F14-9795-DAF1E8226E2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E8CA-4F14-9795-DAF1E8226E2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E8CA-4F14-9795-DAF1E8226E2B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2.1573000000000002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E8CA-4F14-9795-DAF1E8226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AA99-4A6F-A36F-15733BBCAB6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A99-4A6F-A36F-15733BBCAB6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AA99-4A6F-A36F-15733BBCAB6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AA99-4A6F-A36F-15733BBCAB69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AA99-4A6F-A36F-15733BBCAB69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AA99-4A6F-A36F-15733BBCAB69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AA99-4A6F-A36F-15733BBCAB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Hoja2!$A$158:$A$165</c:f>
              <c:strCache>
                <c:ptCount val="7"/>
                <c:pt idx="0">
                  <c:v>Empleo </c:v>
                </c:pt>
                <c:pt idx="1">
                  <c:v>Minería</c:v>
                </c:pt>
                <c:pt idx="2">
                  <c:v>Infraestructura</c:v>
                </c:pt>
                <c:pt idx="3">
                  <c:v>Desarrollo Turístico </c:v>
                </c:pt>
                <c:pt idx="4">
                  <c:v>Las TIC para el desarrollo y competitividad de Antioquia</c:v>
                </c:pt>
                <c:pt idx="5">
                  <c:v>Ciencia, Tecnología e Innovación</c:v>
                </c:pt>
                <c:pt idx="6">
                  <c:v>Competitividad y Desarrollo Empresarial</c:v>
                </c:pt>
              </c:strCache>
            </c:strRef>
          </c:cat>
          <c:val>
            <c:numRef>
              <c:f>Hoja2!$D$158:$D$165</c:f>
              <c:numCache>
                <c:formatCode>0.00%</c:formatCode>
                <c:ptCount val="7"/>
                <c:pt idx="0">
                  <c:v>1.6881999999999999</c:v>
                </c:pt>
                <c:pt idx="1">
                  <c:v>1.905</c:v>
                </c:pt>
                <c:pt idx="2">
                  <c:v>2.2242999999999999</c:v>
                </c:pt>
                <c:pt idx="3">
                  <c:v>3.3733</c:v>
                </c:pt>
                <c:pt idx="4">
                  <c:v>0.35970000000000002</c:v>
                </c:pt>
                <c:pt idx="5">
                  <c:v>0.219</c:v>
                </c:pt>
                <c:pt idx="6">
                  <c:v>0.77790000000000004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A99-4A6F-A36F-15733BBCAB69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AA99-4A6F-A36F-15733BBCAB6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AA99-4A6F-A36F-15733BBCAB6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AA99-4A6F-A36F-15733BBCAB6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6-AA99-4A6F-A36F-15733BBCAB6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8-AA99-4A6F-A36F-15733BBCAB6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A-AA99-4A6F-A36F-15733BBCAB6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C-AA99-4A6F-A36F-15733BBCAB69}"/>
              </c:ext>
            </c:extLst>
          </c:dPt>
          <c:dLbls>
            <c:delete val="1"/>
          </c:dLbls>
          <c:cat>
            <c:strRef>
              <c:f>Hoja2!$A$158:$A$165</c:f>
              <c:strCache>
                <c:ptCount val="7"/>
                <c:pt idx="0">
                  <c:v>Empleo </c:v>
                </c:pt>
                <c:pt idx="1">
                  <c:v>Minería</c:v>
                </c:pt>
                <c:pt idx="2">
                  <c:v>Infraestructura</c:v>
                </c:pt>
                <c:pt idx="3">
                  <c:v>Desarrollo Turístico </c:v>
                </c:pt>
                <c:pt idx="4">
                  <c:v>Las TIC para el desarrollo y competitividad de Antioquia</c:v>
                </c:pt>
                <c:pt idx="5">
                  <c:v>Ciencia, Tecnología e Innovación</c:v>
                </c:pt>
                <c:pt idx="6">
                  <c:v>Competitividad y Desarrollo Empresarial</c:v>
                </c:pt>
              </c:strCache>
            </c:strRef>
          </c:cat>
          <c:val>
            <c:numRef>
              <c:f>Hoja2!$E$158:$E$165</c:f>
              <c:numCache>
                <c:formatCode>0.00%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0.64029999999999998</c:v>
                </c:pt>
                <c:pt idx="5">
                  <c:v>0.78100000000000003</c:v>
                </c:pt>
                <c:pt idx="6">
                  <c:v>0.22209999999999996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A99-4A6F-A36F-15733BBCAB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81664464"/>
        <c:axId val="1481662384"/>
      </c:barChart>
      <c:catAx>
        <c:axId val="1481664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1662384"/>
        <c:crosses val="autoZero"/>
        <c:auto val="1"/>
        <c:lblAlgn val="ctr"/>
        <c:lblOffset val="100"/>
        <c:noMultiLvlLbl val="0"/>
      </c:catAx>
      <c:valAx>
        <c:axId val="14816623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8166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0-4669-AE5D-D35DF29728E4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B0-4669-AE5D-D35DF29728E4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2B0-4669-AE5D-D35DF29728E4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0.99460000000000004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B0-4669-AE5D-D35DF29728E4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5.3999999999999604E-3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B0-4669-AE5D-D35DF29728E4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B0-4669-AE5D-D35DF2972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BB0-4C3C-AD5A-778E2B2B062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BB0-4C3C-AD5A-778E2B2B062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BB0-4C3C-AD5A-778E2B2B062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BB0-4C3C-AD5A-778E2B2B062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9BB0-4C3C-AD5A-778E2B2B06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Hoja2!$A$166:$A$170</c:f>
              <c:strCache>
                <c:ptCount val="5"/>
                <c:pt idx="0">
                  <c:v>Desarrollo Insititucional</c:v>
                </c:pt>
                <c:pt idx="1">
                  <c:v>Productividad y competitividad rural</c:v>
                </c:pt>
                <c:pt idx="2">
                  <c:v>Inclusión Socio-Productiva del Campesinado</c:v>
                </c:pt>
                <c:pt idx="3">
                  <c:v>Acceso a bienes y servicios de apoyo </c:v>
                </c:pt>
                <c:pt idx="4">
                  <c:v>Ordenamiento Territorial Rural</c:v>
                </c:pt>
              </c:strCache>
            </c:strRef>
          </c:cat>
          <c:val>
            <c:numRef>
              <c:f>Hoja2!$B$166:$B$170</c:f>
              <c:numCache>
                <c:formatCode>0.00%</c:formatCode>
                <c:ptCount val="5"/>
                <c:pt idx="0">
                  <c:v>0.97389999999999999</c:v>
                </c:pt>
                <c:pt idx="1">
                  <c:v>1.2178</c:v>
                </c:pt>
                <c:pt idx="2">
                  <c:v>1.0438000000000001</c:v>
                </c:pt>
                <c:pt idx="3">
                  <c:v>0.92100000000000004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BB0-4C3C-AD5A-778E2B2B062E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9BB0-4C3C-AD5A-778E2B2B062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9BB0-4C3C-AD5A-778E2B2B062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9BB0-4C3C-AD5A-778E2B2B062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9BB0-4C3C-AD5A-778E2B2B062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9BB0-4C3C-AD5A-778E2B2B062E}"/>
              </c:ext>
            </c:extLst>
          </c:dPt>
          <c:dLbls>
            <c:delete val="1"/>
          </c:dLbls>
          <c:cat>
            <c:strRef>
              <c:f>Hoja2!$A$166:$A$170</c:f>
              <c:strCache>
                <c:ptCount val="5"/>
                <c:pt idx="0">
                  <c:v>Desarrollo Insititucional</c:v>
                </c:pt>
                <c:pt idx="1">
                  <c:v>Productividad y competitividad rural</c:v>
                </c:pt>
                <c:pt idx="2">
                  <c:v>Inclusión Socio-Productiva del Campesinado</c:v>
                </c:pt>
                <c:pt idx="3">
                  <c:v>Acceso a bienes y servicios de apoyo </c:v>
                </c:pt>
                <c:pt idx="4">
                  <c:v>Ordenamiento Territorial Rural</c:v>
                </c:pt>
              </c:strCache>
            </c:strRef>
          </c:cat>
          <c:val>
            <c:numRef>
              <c:f>Hoja2!$C$166:$C$170</c:f>
              <c:numCache>
                <c:formatCode>0.00%</c:formatCode>
                <c:ptCount val="5"/>
                <c:pt idx="0">
                  <c:v>2.6100000000000012E-2</c:v>
                </c:pt>
                <c:pt idx="1">
                  <c:v>0</c:v>
                </c:pt>
                <c:pt idx="2">
                  <c:v>0</c:v>
                </c:pt>
                <c:pt idx="3">
                  <c:v>7.8999999999999959E-2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BB0-4C3C-AD5A-778E2B2B06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81658640"/>
        <c:axId val="1481664048"/>
      </c:barChart>
      <c:catAx>
        <c:axId val="1481658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1664048"/>
        <c:crosses val="autoZero"/>
        <c:auto val="1"/>
        <c:lblAlgn val="ctr"/>
        <c:lblOffset val="100"/>
        <c:noMultiLvlLbl val="0"/>
      </c:catAx>
      <c:valAx>
        <c:axId val="1481664048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8165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A8-40FE-B892-6CE85A9F612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A8-40FE-B892-6CE85A9F612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A8-40FE-B892-6CE85A9F6127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A8-40FE-B892-6CE85A9F6127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1A8-40FE-B892-6CE85A9F6127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1A8-40FE-B892-6CE85A9F6127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1A8-40FE-B892-6CE85A9F6127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1A8-40FE-B892-6CE85A9F6127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1A8-40FE-B892-6CE85A9F6127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1A8-40FE-B892-6CE85A9F6127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1A8-40FE-B892-6CE85A9F6127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1A8-40FE-B892-6CE85A9F6127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1A8-40FE-B892-6CE85A9F612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C1A8-40FE-B892-6CE85A9F6127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C1A8-40FE-B892-6CE85A9F6127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C1A8-40FE-B892-6CE85A9F6127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C1A8-40FE-B892-6CE85A9F6127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C1A8-40FE-B892-6CE85A9F6127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C1A8-40FE-B892-6CE85A9F6127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C1A8-40FE-B892-6CE85A9F6127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C1A8-40FE-B892-6CE85A9F6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C1A8-40FE-B892-6CE85A9F6127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C1A8-40FE-B892-6CE85A9F6127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C1A8-40FE-B892-6CE85A9F6127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0.90820000000000001</c:v>
                </c:pt>
                <c:pt idx="1">
                  <c:v>9.1799999999999993E-2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C1A8-40FE-B892-6CE85A9F6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E946-41BA-822E-51A8537ACDB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E946-41BA-822E-51A8537ACDB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E946-41BA-822E-51A8537ACDB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E946-41BA-822E-51A8537ACDB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E946-41BA-822E-51A8537ACD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Hoja2!$A$166:$A$170</c:f>
              <c:strCache>
                <c:ptCount val="5"/>
                <c:pt idx="0">
                  <c:v>Desarrollo Insititucional</c:v>
                </c:pt>
                <c:pt idx="1">
                  <c:v>Productividad y competitividad rural</c:v>
                </c:pt>
                <c:pt idx="2">
                  <c:v>Inclusión Socio-Productiva del Campesinado</c:v>
                </c:pt>
                <c:pt idx="3">
                  <c:v>Acceso a bienes y servicios de apoyo </c:v>
                </c:pt>
                <c:pt idx="4">
                  <c:v>Ordenamiento Territorial Rural</c:v>
                </c:pt>
              </c:strCache>
            </c:strRef>
          </c:cat>
          <c:val>
            <c:numRef>
              <c:f>Hoja2!$D$166:$D$170</c:f>
              <c:numCache>
                <c:formatCode>0.00%</c:formatCode>
                <c:ptCount val="5"/>
                <c:pt idx="0">
                  <c:v>0.13600000000000001</c:v>
                </c:pt>
                <c:pt idx="1">
                  <c:v>1.3801000000000001</c:v>
                </c:pt>
                <c:pt idx="2">
                  <c:v>0.35820000000000002</c:v>
                </c:pt>
                <c:pt idx="3">
                  <c:v>0.54390000000000005</c:v>
                </c:pt>
                <c:pt idx="4">
                  <c:v>0.83479999999999999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946-41BA-822E-51A8537ACDB6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E946-41BA-822E-51A8537ACDB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E946-41BA-822E-51A8537ACDB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E946-41BA-822E-51A8537ACDB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E946-41BA-822E-51A8537ACDB6}"/>
              </c:ext>
            </c:extLst>
          </c:dPt>
          <c:dLbls>
            <c:delete val="1"/>
          </c:dLbls>
          <c:cat>
            <c:strRef>
              <c:f>Hoja2!$A$166:$A$170</c:f>
              <c:strCache>
                <c:ptCount val="5"/>
                <c:pt idx="0">
                  <c:v>Desarrollo Insititucional</c:v>
                </c:pt>
                <c:pt idx="1">
                  <c:v>Productividad y competitividad rural</c:v>
                </c:pt>
                <c:pt idx="2">
                  <c:v>Inclusión Socio-Productiva del Campesinado</c:v>
                </c:pt>
                <c:pt idx="3">
                  <c:v>Acceso a bienes y servicios de apoyo </c:v>
                </c:pt>
                <c:pt idx="4">
                  <c:v>Ordenamiento Territorial Rural</c:v>
                </c:pt>
              </c:strCache>
            </c:strRef>
          </c:cat>
          <c:val>
            <c:numRef>
              <c:f>Hoja2!$E$166:$E$170</c:f>
              <c:numCache>
                <c:formatCode>0.00%</c:formatCode>
                <c:ptCount val="5"/>
                <c:pt idx="0">
                  <c:v>0.86399999999999999</c:v>
                </c:pt>
                <c:pt idx="1">
                  <c:v>0</c:v>
                </c:pt>
                <c:pt idx="2">
                  <c:v>0.64179999999999993</c:v>
                </c:pt>
                <c:pt idx="3">
                  <c:v>0.45609999999999995</c:v>
                </c:pt>
                <c:pt idx="4">
                  <c:v>0.16520000000000001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946-41BA-822E-51A8537ACD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88885712"/>
        <c:axId val="1488891952"/>
      </c:barChart>
      <c:catAx>
        <c:axId val="1488885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8891952"/>
        <c:crosses val="autoZero"/>
        <c:auto val="1"/>
        <c:lblAlgn val="ctr"/>
        <c:lblOffset val="100"/>
        <c:noMultiLvlLbl val="0"/>
      </c:catAx>
      <c:valAx>
        <c:axId val="148889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8888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B-46CF-BF98-D45EEA756D32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B-46CF-BF98-D45EEA756D32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chemeClr val="accent4">
                <a:lumMod val="75000"/>
                <a:alpha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41B-46CF-BF98-D45EEA756D32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0.90090000000000003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1B-46CF-BF98-D45EEA756D32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9.9099999999999966E-2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1B-46CF-BF98-D45EEA756D32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1B-46CF-BF98-D45EEA756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270-4C72-AD6D-945E5EEB60F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270-4C72-AD6D-945E5EEB60F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270-4C72-AD6D-945E5EEB60F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C270-4C72-AD6D-945E5EEB60F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C270-4C72-AD6D-945E5EEB60F3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C270-4C72-AD6D-945E5EEB60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Hoja2!$A$179:$A$184</c:f>
              <c:strCache>
                <c:ptCount val="6"/>
                <c:pt idx="0">
                  <c:v>Vivienda urbana</c:v>
                </c:pt>
                <c:pt idx="1">
                  <c:v>Servicios Públicos</c:v>
                </c:pt>
                <c:pt idx="2">
                  <c:v>Educación</c:v>
                </c:pt>
                <c:pt idx="3">
                  <c:v>Población en situación de discapacidad</c:v>
                </c:pt>
                <c:pt idx="4">
                  <c:v>Adulto Mayor</c:v>
                </c:pt>
                <c:pt idx="5">
                  <c:v>Salud</c:v>
                </c:pt>
              </c:strCache>
            </c:strRef>
          </c:cat>
          <c:val>
            <c:numRef>
              <c:f>Hoja2!$B$179:$B$184</c:f>
              <c:numCache>
                <c:formatCode>0.00%</c:formatCode>
                <c:ptCount val="6"/>
                <c:pt idx="0">
                  <c:v>0.7984</c:v>
                </c:pt>
                <c:pt idx="1">
                  <c:v>1.4153</c:v>
                </c:pt>
                <c:pt idx="2">
                  <c:v>0.76939999999999997</c:v>
                </c:pt>
                <c:pt idx="3">
                  <c:v>0.77639999999999998</c:v>
                </c:pt>
                <c:pt idx="4">
                  <c:v>0.92749999999999999</c:v>
                </c:pt>
                <c:pt idx="5">
                  <c:v>1.2103999999999999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70-4C72-AD6D-945E5EEB60F3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C270-4C72-AD6D-945E5EEB60F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C270-4C72-AD6D-945E5EEB60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C270-4C72-AD6D-945E5EEB60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270-4C72-AD6D-945E5EEB60F3}"/>
              </c:ext>
            </c:extLst>
          </c:dPt>
          <c:dLbls>
            <c:delete val="1"/>
          </c:dLbls>
          <c:cat>
            <c:strRef>
              <c:f>Hoja2!$A$179:$A$184</c:f>
              <c:strCache>
                <c:ptCount val="6"/>
                <c:pt idx="0">
                  <c:v>Vivienda urbana</c:v>
                </c:pt>
                <c:pt idx="1">
                  <c:v>Servicios Públicos</c:v>
                </c:pt>
                <c:pt idx="2">
                  <c:v>Educación</c:v>
                </c:pt>
                <c:pt idx="3">
                  <c:v>Población en situación de discapacidad</c:v>
                </c:pt>
                <c:pt idx="4">
                  <c:v>Adulto Mayor</c:v>
                </c:pt>
                <c:pt idx="5">
                  <c:v>Salud</c:v>
                </c:pt>
              </c:strCache>
            </c:strRef>
          </c:cat>
          <c:val>
            <c:numRef>
              <c:f>Hoja2!$C$179:$C$184</c:f>
              <c:numCache>
                <c:formatCode>0.00%</c:formatCode>
                <c:ptCount val="6"/>
                <c:pt idx="0">
                  <c:v>0.2016</c:v>
                </c:pt>
                <c:pt idx="1">
                  <c:v>0</c:v>
                </c:pt>
                <c:pt idx="2">
                  <c:v>0.23060000000000003</c:v>
                </c:pt>
                <c:pt idx="3">
                  <c:v>0.22360000000000002</c:v>
                </c:pt>
                <c:pt idx="4">
                  <c:v>7.2500000000000009E-2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270-4C72-AD6D-945E5EEB60F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10863744"/>
        <c:axId val="1410864992"/>
      </c:barChart>
      <c:catAx>
        <c:axId val="1410863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10864992"/>
        <c:crosses val="autoZero"/>
        <c:auto val="1"/>
        <c:lblAlgn val="ctr"/>
        <c:lblOffset val="100"/>
        <c:noMultiLvlLbl val="0"/>
      </c:catAx>
      <c:valAx>
        <c:axId val="1410864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086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5-4080-B314-E13F50CE8462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5-4080-B314-E13F50CE8462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275-4080-B314-E13F50CE8462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0.90090000000000003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75-4080-B314-E13F50CE8462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9.9099999999999966E-2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75-4080-B314-E13F50CE8462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75-4080-B314-E13F50CE8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4C8-4DC6-861D-A10507E0455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24C8-4DC6-861D-A10507E0455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24C8-4DC6-861D-A10507E0455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24C8-4DC6-861D-A10507E04556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24C8-4DC6-861D-A10507E0455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24C8-4DC6-861D-A10507E04556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24C8-4DC6-861D-A10507E04556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24C8-4DC6-861D-A10507E04556}"/>
              </c:ext>
            </c:extLst>
          </c:dPt>
          <c:dPt>
            <c:idx val="8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1-24C8-4DC6-861D-A10507E04556}"/>
              </c:ext>
            </c:extLst>
          </c:dPt>
          <c:dPt>
            <c:idx val="9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3-24C8-4DC6-861D-A10507E04556}"/>
              </c:ext>
            </c:extLst>
          </c:dPt>
          <c:dPt>
            <c:idx val="10"/>
            <c:bubble3D val="0"/>
            <c:spPr>
              <a:noFill/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4C8-4DC6-861D-A10507E04556}"/>
              </c:ext>
            </c:extLst>
          </c:dPt>
          <c:dLbls>
            <c:dLbl>
              <c:idx val="0"/>
              <c:layout>
                <c:manualLayout>
                  <c:x val="-9.1666666666666688E-2"/>
                  <c:y val="4.166666666666666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C8-4DC6-861D-A10507E04556}"/>
                </c:ext>
              </c:extLst>
            </c:dLbl>
            <c:dLbl>
              <c:idx val="1"/>
              <c:layout>
                <c:manualLayout>
                  <c:x val="-9.166666666666666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C8-4DC6-861D-A10507E04556}"/>
                </c:ext>
              </c:extLst>
            </c:dLbl>
            <c:dLbl>
              <c:idx val="2"/>
              <c:layout>
                <c:manualLayout>
                  <c:x val="-9.4444444444444442E-2"/>
                  <c:y val="-4.629629629629629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C8-4DC6-861D-A10507E04556}"/>
                </c:ext>
              </c:extLst>
            </c:dLbl>
            <c:dLbl>
              <c:idx val="3"/>
              <c:layout>
                <c:manualLayout>
                  <c:x val="-7.2222222222222215E-2"/>
                  <c:y val="-8.796296296296296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C8-4DC6-861D-A10507E04556}"/>
                </c:ext>
              </c:extLst>
            </c:dLbl>
            <c:dLbl>
              <c:idx val="4"/>
              <c:layout>
                <c:manualLayout>
                  <c:x val="-6.1111111111111109E-2"/>
                  <c:y val="-0.1342592592592592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C8-4DC6-861D-A10507E04556}"/>
                </c:ext>
              </c:extLst>
            </c:dLbl>
            <c:dLbl>
              <c:idx val="5"/>
              <c:layout>
                <c:manualLayout>
                  <c:x val="-2.2222222222222223E-2"/>
                  <c:y val="-0.138888888888888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C8-4DC6-861D-A10507E04556}"/>
                </c:ext>
              </c:extLst>
            </c:dLbl>
            <c:dLbl>
              <c:idx val="6"/>
              <c:layout>
                <c:manualLayout>
                  <c:x val="2.2222222222222223E-2"/>
                  <c:y val="-0.1435185185185185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C8-4DC6-861D-A10507E04556}"/>
                </c:ext>
              </c:extLst>
            </c:dLbl>
            <c:dLbl>
              <c:idx val="7"/>
              <c:layout>
                <c:manualLayout>
                  <c:x val="0.05"/>
                  <c:y val="-0.1296296296296296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4C8-4DC6-861D-A10507E04556}"/>
                </c:ext>
              </c:extLst>
            </c:dLbl>
            <c:dLbl>
              <c:idx val="8"/>
              <c:layout>
                <c:manualLayout>
                  <c:x val="8.0555555555555561E-2"/>
                  <c:y val="-0.111111111111111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4C8-4DC6-861D-A10507E04556}"/>
                </c:ext>
              </c:extLst>
            </c:dLbl>
            <c:dLbl>
              <c:idx val="9"/>
              <c:layout>
                <c:manualLayout>
                  <c:x val="8.333333333333344E-2"/>
                  <c:y val="-8.333333333333332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4C8-4DC6-861D-A10507E04556}"/>
                </c:ext>
              </c:extLst>
            </c:dLbl>
            <c:dLbl>
              <c:idx val="10"/>
              <c:layout>
                <c:manualLayout>
                  <c:x val="0.25159102684979906"/>
                  <c:y val="-0.3101849802409373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4C8-4DC6-861D-A10507E045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ysClr val="windowText" lastClr="000000"/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'AVANCE FISICO (2)'!$A$7:$A$17</c:f>
              <c:numCache>
                <c:formatCode>0%</c:formatCode>
                <c:ptCount val="1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</c:numCache>
            </c:numRef>
          </c:cat>
          <c:val>
            <c:numRef>
              <c:f>'AVANCE FISICO (2)'!$B$7:$B$17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4C8-4DC6-861D-A10507E045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70"/>
        <c:holeSize val="50"/>
      </c:doughnutChart>
      <c:scatterChart>
        <c:scatterStyle val="smoothMarker"/>
        <c:varyColors val="0"/>
        <c:ser>
          <c:idx val="1"/>
          <c:order val="1"/>
          <c:tx>
            <c:strRef>
              <c:f>'AVANCE FISICO (2)'!$A$23</c:f>
              <c:strCache>
                <c:ptCount val="1"/>
                <c:pt idx="0">
                  <c:v>PUNTOS</c:v>
                </c:pt>
              </c:strCache>
            </c:strRef>
          </c:tx>
          <c:spPr>
            <a:ln w="57150">
              <a:solidFill>
                <a:schemeClr val="tx1"/>
              </a:solidFill>
              <a:headEnd type="oval"/>
              <a:tailEnd type="stealth"/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7-24C8-4DC6-861D-A10507E04556}"/>
              </c:ext>
            </c:extLst>
          </c:dPt>
          <c:dLbls>
            <c:delete val="1"/>
          </c:dLbls>
          <c:xVal>
            <c:numRef>
              <c:f>'AVANCE FISICO (2)'!$B$24:$B$25</c:f>
              <c:numCache>
                <c:formatCode>General</c:formatCode>
                <c:ptCount val="2"/>
                <c:pt idx="0">
                  <c:v>0</c:v>
                </c:pt>
                <c:pt idx="1">
                  <c:v>0.9998561046189447</c:v>
                </c:pt>
              </c:numCache>
            </c:numRef>
          </c:xVal>
          <c:yVal>
            <c:numRef>
              <c:f>'AVANCE FISICO (2)'!$C$24:$C$25</c:f>
              <c:numCache>
                <c:formatCode>General</c:formatCode>
                <c:ptCount val="2"/>
                <c:pt idx="0">
                  <c:v>0</c:v>
                </c:pt>
                <c:pt idx="1">
                  <c:v>1.6963786612368931E-2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24C8-4DC6-861D-A10507E045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41462464"/>
        <c:axId val="141461904"/>
      </c:scatterChart>
      <c:valAx>
        <c:axId val="141461904"/>
        <c:scaling>
          <c:orientation val="minMax"/>
          <c:max val="1"/>
          <c:min val="-1"/>
        </c:scaling>
        <c:delete val="1"/>
        <c:axPos val="l"/>
        <c:numFmt formatCode="General" sourceLinked="1"/>
        <c:majorTickMark val="out"/>
        <c:minorTickMark val="none"/>
        <c:tickLblPos val="nextTo"/>
        <c:crossAx val="141462464"/>
        <c:crossesAt val="0"/>
        <c:crossBetween val="midCat"/>
      </c:valAx>
      <c:valAx>
        <c:axId val="141462464"/>
        <c:scaling>
          <c:orientation val="minMax"/>
          <c:max val="1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141461904"/>
        <c:crossesAt val="0"/>
        <c:crossBetween val="midCat"/>
      </c:valAx>
      <c:spPr>
        <a:noFill/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923-447C-9435-99C9F54AC7E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923-447C-9435-99C9F54AC7E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923-447C-9435-99C9F54AC7E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C923-447C-9435-99C9F54AC7EC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C923-447C-9435-99C9F54AC7EC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C923-447C-9435-99C9F54AC7EC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C923-447C-9435-99C9F54AC7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Hoja2!$A$172:$A$178</c:f>
              <c:strCache>
                <c:ptCount val="7"/>
                <c:pt idx="0">
                  <c:v>LGTBI</c:v>
                </c:pt>
                <c:pt idx="1">
                  <c:v>Poblacion indígena</c:v>
                </c:pt>
                <c:pt idx="2">
                  <c:v>Población afrodescendiente</c:v>
                </c:pt>
                <c:pt idx="3">
                  <c:v>Infancia, Adolescencia, Juventud y Familia</c:v>
                </c:pt>
                <c:pt idx="4">
                  <c:v>Equidad de Género</c:v>
                </c:pt>
                <c:pt idx="5">
                  <c:v>Cultura y Patrimonio</c:v>
                </c:pt>
                <c:pt idx="6">
                  <c:v>DEPORTE, RECREACIÓN Y ACTIVIDAD FÍSICA</c:v>
                </c:pt>
              </c:strCache>
            </c:strRef>
          </c:cat>
          <c:val>
            <c:numRef>
              <c:f>Hoja2!$B$172:$B$178</c:f>
              <c:numCache>
                <c:formatCode>0.00%</c:formatCode>
                <c:ptCount val="7"/>
                <c:pt idx="0">
                  <c:v>1.1776</c:v>
                </c:pt>
                <c:pt idx="1">
                  <c:v>1.81</c:v>
                </c:pt>
                <c:pt idx="2">
                  <c:v>1.0774999999999999</c:v>
                </c:pt>
                <c:pt idx="3">
                  <c:v>1.1318999999999999</c:v>
                </c:pt>
                <c:pt idx="4">
                  <c:v>1.2407999999999999</c:v>
                </c:pt>
                <c:pt idx="5">
                  <c:v>1.4236</c:v>
                </c:pt>
                <c:pt idx="6">
                  <c:v>0.85040000000000004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23-447C-9435-99C9F54AC7EC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Hoja2!$A$172:$A$178</c:f>
              <c:strCache>
                <c:ptCount val="7"/>
                <c:pt idx="0">
                  <c:v>LGTBI</c:v>
                </c:pt>
                <c:pt idx="1">
                  <c:v>Poblacion indígena</c:v>
                </c:pt>
                <c:pt idx="2">
                  <c:v>Población afrodescendiente</c:v>
                </c:pt>
                <c:pt idx="3">
                  <c:v>Infancia, Adolescencia, Juventud y Familia</c:v>
                </c:pt>
                <c:pt idx="4">
                  <c:v>Equidad de Género</c:v>
                </c:pt>
                <c:pt idx="5">
                  <c:v>Cultura y Patrimonio</c:v>
                </c:pt>
                <c:pt idx="6">
                  <c:v>DEPORTE, RECREACIÓN Y ACTIVIDAD FÍSICA</c:v>
                </c:pt>
              </c:strCache>
            </c:strRef>
          </c:cat>
          <c:val>
            <c:numRef>
              <c:f>Hoja2!$C$172:$C$178</c:f>
              <c:numCache>
                <c:formatCode>0.00%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0.14959999999999996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923-447C-9435-99C9F54AC7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11728416"/>
        <c:axId val="1411727168"/>
      </c:barChart>
      <c:catAx>
        <c:axId val="1411728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11727168"/>
        <c:crosses val="autoZero"/>
        <c:auto val="1"/>
        <c:lblAlgn val="ctr"/>
        <c:lblOffset val="100"/>
        <c:noMultiLvlLbl val="0"/>
      </c:catAx>
      <c:valAx>
        <c:axId val="1411727168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1172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78149839810948"/>
          <c:y val="0.12977822726287655"/>
          <c:w val="0.57443662958500297"/>
          <c:h val="0.74044354547424696"/>
        </c:manualLayout>
      </c:layout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2F-4537-8E28-B15C75E0DC8C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2F-4537-8E28-B15C75E0DC8C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2F-4537-8E28-B15C75E0DC8C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2F-4537-8E28-B15C75E0DC8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42F-4537-8E28-B15C75E0DC8C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42F-4537-8E28-B15C75E0DC8C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42F-4537-8E28-B15C75E0DC8C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2F-4537-8E28-B15C75E0DC8C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42F-4537-8E28-B15C75E0DC8C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42F-4537-8E28-B15C75E0DC8C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42F-4537-8E28-B15C75E0DC8C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42F-4537-8E28-B15C75E0DC8C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42F-4537-8E28-B15C75E0DC8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42F-4537-8E28-B15C75E0DC8C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42F-4537-8E28-B15C75E0DC8C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42F-4537-8E28-B15C75E0DC8C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42F-4537-8E28-B15C75E0DC8C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142F-4537-8E28-B15C75E0DC8C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42F-4537-8E28-B15C75E0DC8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42F-4537-8E28-B15C75E0DC8C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142F-4537-8E28-B15C75E0D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142F-4537-8E28-B15C75E0DC8C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142F-4537-8E28-B15C75E0DC8C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142F-4537-8E28-B15C75E0DC8C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0.87960000000000005</c:v>
                </c:pt>
                <c:pt idx="1">
                  <c:v>0.12039999999999995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42F-4537-8E28-B15C75E0D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039-4222-8CB4-4497DFE19B6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F039-4222-8CB4-4497DFE19B6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F039-4222-8CB4-4497DFE19B6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F039-4222-8CB4-4497DFE19B6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F039-4222-8CB4-4497DFE19B6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F039-4222-8CB4-4497DFE19B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Hoja2!$A$179:$A$184</c:f>
              <c:strCache>
                <c:ptCount val="6"/>
                <c:pt idx="0">
                  <c:v>Vivienda urbana</c:v>
                </c:pt>
                <c:pt idx="1">
                  <c:v>Servicios Públicos</c:v>
                </c:pt>
                <c:pt idx="2">
                  <c:v>Educación</c:v>
                </c:pt>
                <c:pt idx="3">
                  <c:v>Población en situación de discapacidad</c:v>
                </c:pt>
                <c:pt idx="4">
                  <c:v>Adulto Mayor</c:v>
                </c:pt>
                <c:pt idx="5">
                  <c:v>Salud</c:v>
                </c:pt>
              </c:strCache>
            </c:strRef>
          </c:cat>
          <c:val>
            <c:numRef>
              <c:f>Hoja2!$D$179:$D$184</c:f>
              <c:numCache>
                <c:formatCode>0.00%</c:formatCode>
                <c:ptCount val="6"/>
                <c:pt idx="0">
                  <c:v>0.3286</c:v>
                </c:pt>
                <c:pt idx="1">
                  <c:v>3.4883999999999999</c:v>
                </c:pt>
                <c:pt idx="2">
                  <c:v>0.91420000000000001</c:v>
                </c:pt>
                <c:pt idx="3">
                  <c:v>1.8867</c:v>
                </c:pt>
                <c:pt idx="4">
                  <c:v>1.3221000000000001</c:v>
                </c:pt>
                <c:pt idx="5">
                  <c:v>0.98780000000000001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39-4222-8CB4-4497DFE19B6A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F039-4222-8CB4-4497DFE19B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F039-4222-8CB4-4497DFE19B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F039-4222-8CB4-4497DFE19B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F039-4222-8CB4-4497DFE19B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6-F039-4222-8CB4-4497DFE19B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8-F039-4222-8CB4-4497DFE19B6A}"/>
              </c:ext>
            </c:extLst>
          </c:dPt>
          <c:dLbls>
            <c:delete val="1"/>
          </c:dLbls>
          <c:cat>
            <c:strRef>
              <c:f>Hoja2!$A$179:$A$184</c:f>
              <c:strCache>
                <c:ptCount val="6"/>
                <c:pt idx="0">
                  <c:v>Vivienda urbana</c:v>
                </c:pt>
                <c:pt idx="1">
                  <c:v>Servicios Públicos</c:v>
                </c:pt>
                <c:pt idx="2">
                  <c:v>Educación</c:v>
                </c:pt>
                <c:pt idx="3">
                  <c:v>Población en situación de discapacidad</c:v>
                </c:pt>
                <c:pt idx="4">
                  <c:v>Adulto Mayor</c:v>
                </c:pt>
                <c:pt idx="5">
                  <c:v>Salud</c:v>
                </c:pt>
              </c:strCache>
            </c:strRef>
          </c:cat>
          <c:val>
            <c:numRef>
              <c:f>Hoja2!$E$179:$E$184</c:f>
              <c:numCache>
                <c:formatCode>0.00%</c:formatCode>
                <c:ptCount val="6"/>
                <c:pt idx="0">
                  <c:v>0.6714</c:v>
                </c:pt>
                <c:pt idx="1">
                  <c:v>0</c:v>
                </c:pt>
                <c:pt idx="2">
                  <c:v>8.5799999999999987E-2</c:v>
                </c:pt>
                <c:pt idx="3">
                  <c:v>0</c:v>
                </c:pt>
                <c:pt idx="4">
                  <c:v>0</c:v>
                </c:pt>
                <c:pt idx="5">
                  <c:v>1.2199999999999989E-2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039-4222-8CB4-4497DFE19B6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11724256"/>
        <c:axId val="1411728832"/>
      </c:barChart>
      <c:catAx>
        <c:axId val="141172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11728832"/>
        <c:crosses val="autoZero"/>
        <c:auto val="1"/>
        <c:lblAlgn val="ctr"/>
        <c:lblOffset val="100"/>
        <c:noMultiLvlLbl val="0"/>
      </c:catAx>
      <c:valAx>
        <c:axId val="14117288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172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78149839810948"/>
          <c:y val="0.12977822726287655"/>
          <c:w val="0.57443662958500297"/>
          <c:h val="0.74044354547424696"/>
        </c:manualLayout>
      </c:layout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FF-4525-9869-75E2534837E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FF-4525-9869-75E2534837E5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FF-4525-9869-75E2534837E5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FF-4525-9869-75E2534837E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FF-4525-9869-75E2534837E5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FF-4525-9869-75E2534837E5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DFF-4525-9869-75E2534837E5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DFF-4525-9869-75E2534837E5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DFF-4525-9869-75E2534837E5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DFF-4525-9869-75E2534837E5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DFF-4525-9869-75E2534837E5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DFF-4525-9869-75E2534837E5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DFF-4525-9869-75E2534837E5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DFF-4525-9869-75E2534837E5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DFF-4525-9869-75E2534837E5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DFF-4525-9869-75E2534837E5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DFF-4525-9869-75E2534837E5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DFF-4525-9869-75E2534837E5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DFF-4525-9869-75E2534837E5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DFF-4525-9869-75E2534837E5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EDFF-4525-9869-75E253483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EDFF-4525-9869-75E2534837E5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EDFF-4525-9869-75E2534837E5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EDFF-4525-9869-75E2534837E5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0.87960000000000005</c:v>
                </c:pt>
                <c:pt idx="1">
                  <c:v>0.12039999999999995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EDFF-4525-9869-75E253483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3B31-44E8-8461-6921697AB7A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3B31-44E8-8461-6921697AB7A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3B31-44E8-8461-6921697AB7A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3B31-44E8-8461-6921697AB7A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3B31-44E8-8461-6921697AB7A6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3B31-44E8-8461-6921697AB7A6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3B31-44E8-8461-6921697AB7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Hoja2!$A$172:$A$178</c:f>
              <c:strCache>
                <c:ptCount val="7"/>
                <c:pt idx="0">
                  <c:v>LGTBI</c:v>
                </c:pt>
                <c:pt idx="1">
                  <c:v>Poblacion indígena</c:v>
                </c:pt>
                <c:pt idx="2">
                  <c:v>Población afrodescendiente</c:v>
                </c:pt>
                <c:pt idx="3">
                  <c:v>Infancia, Adolescencia, Juventud y Familia</c:v>
                </c:pt>
                <c:pt idx="4">
                  <c:v>Equidad de Género</c:v>
                </c:pt>
                <c:pt idx="5">
                  <c:v>Cultura y Patrimonio</c:v>
                </c:pt>
                <c:pt idx="6">
                  <c:v>DEPORTE, RECREACIÓN Y ACTIVIDAD FÍSICA</c:v>
                </c:pt>
              </c:strCache>
            </c:strRef>
          </c:cat>
          <c:val>
            <c:numRef>
              <c:f>Hoja2!$D$172:$D$178</c:f>
              <c:numCache>
                <c:formatCode>0.00%</c:formatCode>
                <c:ptCount val="7"/>
                <c:pt idx="0">
                  <c:v>0.74170000000000003</c:v>
                </c:pt>
                <c:pt idx="1">
                  <c:v>2.6545000000000001</c:v>
                </c:pt>
                <c:pt idx="2">
                  <c:v>2.0417999999999998</c:v>
                </c:pt>
                <c:pt idx="3">
                  <c:v>1.0158</c:v>
                </c:pt>
                <c:pt idx="4">
                  <c:v>1.4585999999999999</c:v>
                </c:pt>
                <c:pt idx="5">
                  <c:v>1.1440999999999999</c:v>
                </c:pt>
                <c:pt idx="6">
                  <c:v>1.0023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B31-44E8-8461-6921697AB7A6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3B31-44E8-8461-6921697AB7A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3B31-44E8-8461-6921697AB7A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3B31-44E8-8461-6921697AB7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6-3B31-44E8-8461-6921697AB7A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8-3B31-44E8-8461-6921697AB7A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A-3B31-44E8-8461-6921697AB7A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C-3B31-44E8-8461-6921697AB7A6}"/>
              </c:ext>
            </c:extLst>
          </c:dPt>
          <c:dLbls>
            <c:delete val="1"/>
          </c:dLbls>
          <c:cat>
            <c:strRef>
              <c:f>Hoja2!$A$172:$A$178</c:f>
              <c:strCache>
                <c:ptCount val="7"/>
                <c:pt idx="0">
                  <c:v>LGTBI</c:v>
                </c:pt>
                <c:pt idx="1">
                  <c:v>Poblacion indígena</c:v>
                </c:pt>
                <c:pt idx="2">
                  <c:v>Población afrodescendiente</c:v>
                </c:pt>
                <c:pt idx="3">
                  <c:v>Infancia, Adolescencia, Juventud y Familia</c:v>
                </c:pt>
                <c:pt idx="4">
                  <c:v>Equidad de Género</c:v>
                </c:pt>
                <c:pt idx="5">
                  <c:v>Cultura y Patrimonio</c:v>
                </c:pt>
                <c:pt idx="6">
                  <c:v>DEPORTE, RECREACIÓN Y ACTIVIDAD FÍSICA</c:v>
                </c:pt>
              </c:strCache>
            </c:strRef>
          </c:cat>
          <c:val>
            <c:numRef>
              <c:f>Hoja2!$E$172:$E$178</c:f>
              <c:numCache>
                <c:formatCode>0.00%</c:formatCode>
                <c:ptCount val="7"/>
                <c:pt idx="0">
                  <c:v>0.25829999999999997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B31-44E8-8461-6921697AB7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601137344"/>
        <c:axId val="1601134016"/>
      </c:barChart>
      <c:catAx>
        <c:axId val="160113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01134016"/>
        <c:crosses val="autoZero"/>
        <c:auto val="1"/>
        <c:lblAlgn val="ctr"/>
        <c:lblOffset val="100"/>
        <c:noMultiLvlLbl val="0"/>
      </c:catAx>
      <c:valAx>
        <c:axId val="1601134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0113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1-487C-856F-1273033722CC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D1-487C-856F-1273033722CC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7D1-487C-856F-1273033722CC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0.81769999999999998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D1-487C-856F-1273033722CC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0.18230000000000002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D1-487C-856F-1273033722CC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D1-487C-856F-127303372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55D-4FC4-981D-BF87D8758AE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B55D-4FC4-981D-BF87D8758AE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B55D-4FC4-981D-BF87D8758AE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B55D-4FC4-981D-BF87D8758A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Hoja2!$A$186:$A$189</c:f>
              <c:strCache>
                <c:ptCount val="4"/>
                <c:pt idx="0">
                  <c:v>Minería y Medio Ambiente</c:v>
                </c:pt>
                <c:pt idx="1">
                  <c:v>Gestión del riesgo</c:v>
                </c:pt>
                <c:pt idx="2">
                  <c:v>Gestión ambiental</c:v>
                </c:pt>
                <c:pt idx="3">
                  <c:v>Gestión integral del cambio climático</c:v>
                </c:pt>
              </c:strCache>
            </c:strRef>
          </c:cat>
          <c:val>
            <c:numRef>
              <c:f>Hoja2!$B$186:$B$189</c:f>
              <c:numCache>
                <c:formatCode>0.00%</c:formatCode>
                <c:ptCount val="4"/>
                <c:pt idx="0">
                  <c:v>1.5021</c:v>
                </c:pt>
                <c:pt idx="1">
                  <c:v>0.72219999999999995</c:v>
                </c:pt>
                <c:pt idx="2">
                  <c:v>1.0113000000000001</c:v>
                </c:pt>
                <c:pt idx="3">
                  <c:v>1.125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5D-4FC4-981D-BF87D8758AE9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A-B55D-4FC4-981D-BF87D8758AE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B55D-4FC4-981D-BF87D8758AE9}"/>
              </c:ext>
            </c:extLst>
          </c:dPt>
          <c:dLbls>
            <c:delete val="1"/>
          </c:dLbls>
          <c:cat>
            <c:strRef>
              <c:f>Hoja2!$A$186:$A$189</c:f>
              <c:strCache>
                <c:ptCount val="4"/>
                <c:pt idx="0">
                  <c:v>Minería y Medio Ambiente</c:v>
                </c:pt>
                <c:pt idx="1">
                  <c:v>Gestión del riesgo</c:v>
                </c:pt>
                <c:pt idx="2">
                  <c:v>Gestión ambiental</c:v>
                </c:pt>
                <c:pt idx="3">
                  <c:v>Gestión integral del cambio climático</c:v>
                </c:pt>
              </c:strCache>
            </c:strRef>
          </c:cat>
          <c:val>
            <c:numRef>
              <c:f>Hoja2!$C$186:$C$189</c:f>
              <c:numCache>
                <c:formatCode>0.00%</c:formatCode>
                <c:ptCount val="4"/>
                <c:pt idx="0">
                  <c:v>0</c:v>
                </c:pt>
                <c:pt idx="1">
                  <c:v>0.27780000000000005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55D-4FC4-981D-BF87D8758A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366343776"/>
        <c:axId val="1366347936"/>
      </c:barChart>
      <c:catAx>
        <c:axId val="136634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66347936"/>
        <c:crosses val="autoZero"/>
        <c:auto val="1"/>
        <c:lblAlgn val="ctr"/>
        <c:lblOffset val="100"/>
        <c:noMultiLvlLbl val="0"/>
      </c:catAx>
      <c:valAx>
        <c:axId val="13663479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66343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1C-4796-A4F1-D2FB7CCF99A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1C-4796-A4F1-D2FB7CCF99A5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1C-4796-A4F1-D2FB7CCF99A5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1C-4796-A4F1-D2FB7CCF99A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1C-4796-A4F1-D2FB7CCF99A5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1C-4796-A4F1-D2FB7CCF99A5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C1C-4796-A4F1-D2FB7CCF99A5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C1C-4796-A4F1-D2FB7CCF99A5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C1C-4796-A4F1-D2FB7CCF99A5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C1C-4796-A4F1-D2FB7CCF99A5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C1C-4796-A4F1-D2FB7CCF99A5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C1C-4796-A4F1-D2FB7CCF99A5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C1C-4796-A4F1-D2FB7CCF99A5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C1C-4796-A4F1-D2FB7CCF99A5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C1C-4796-A4F1-D2FB7CCF99A5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C1C-4796-A4F1-D2FB7CCF99A5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C1C-4796-A4F1-D2FB7CCF99A5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C1C-4796-A4F1-D2FB7CCF99A5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C1C-4796-A4F1-D2FB7CCF99A5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C1C-4796-A4F1-D2FB7CCF99A5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AC1C-4796-A4F1-D2FB7CCF9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AC1C-4796-A4F1-D2FB7CCF99A5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AC1C-4796-A4F1-D2FB7CCF99A5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AC1C-4796-A4F1-D2FB7CCF99A5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0.62380000000000002</c:v>
                </c:pt>
                <c:pt idx="1">
                  <c:v>0.37619999999999998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AC1C-4796-A4F1-D2FB7CCF9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3C8-4956-9242-76EA248035F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3C8-4956-9242-76EA248035F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3C8-4956-9242-76EA248035F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3C8-4956-9242-76EA248035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Hoja2!$A$186:$A$189</c:f>
              <c:strCache>
                <c:ptCount val="4"/>
                <c:pt idx="0">
                  <c:v>Minería y Medio Ambiente</c:v>
                </c:pt>
                <c:pt idx="1">
                  <c:v>Gestión del riesgo</c:v>
                </c:pt>
                <c:pt idx="2">
                  <c:v>Gestión ambiental</c:v>
                </c:pt>
                <c:pt idx="3">
                  <c:v>Gestión integral del cambio climático</c:v>
                </c:pt>
              </c:strCache>
            </c:strRef>
          </c:cat>
          <c:val>
            <c:numRef>
              <c:f>Hoja2!$D$186:$D$189</c:f>
              <c:numCache>
                <c:formatCode>0.00%</c:formatCode>
                <c:ptCount val="4"/>
                <c:pt idx="0">
                  <c:v>0.59209999999999996</c:v>
                </c:pt>
                <c:pt idx="1">
                  <c:v>0.56000000000000005</c:v>
                </c:pt>
                <c:pt idx="2">
                  <c:v>0.83479999999999999</c:v>
                </c:pt>
                <c:pt idx="3">
                  <c:v>0.37369999999999998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C8-4956-9242-76EA248035FA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A-13C8-4956-9242-76EA248035F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13C8-4956-9242-76EA248035F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13C8-4956-9242-76EA248035F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13C8-4956-9242-76EA248035FA}"/>
              </c:ext>
            </c:extLst>
          </c:dPt>
          <c:dLbls>
            <c:delete val="1"/>
          </c:dLbls>
          <c:cat>
            <c:strRef>
              <c:f>Hoja2!$A$186:$A$189</c:f>
              <c:strCache>
                <c:ptCount val="4"/>
                <c:pt idx="0">
                  <c:v>Minería y Medio Ambiente</c:v>
                </c:pt>
                <c:pt idx="1">
                  <c:v>Gestión del riesgo</c:v>
                </c:pt>
                <c:pt idx="2">
                  <c:v>Gestión ambiental</c:v>
                </c:pt>
                <c:pt idx="3">
                  <c:v>Gestión integral del cambio climático</c:v>
                </c:pt>
              </c:strCache>
            </c:strRef>
          </c:cat>
          <c:val>
            <c:numRef>
              <c:f>Hoja2!$E$186:$E$189</c:f>
              <c:numCache>
                <c:formatCode>0.00%</c:formatCode>
                <c:ptCount val="4"/>
                <c:pt idx="0">
                  <c:v>0.40790000000000004</c:v>
                </c:pt>
                <c:pt idx="1">
                  <c:v>0.43999999999999995</c:v>
                </c:pt>
                <c:pt idx="2">
                  <c:v>0.16520000000000001</c:v>
                </c:pt>
                <c:pt idx="3">
                  <c:v>0.62630000000000008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3C8-4956-9242-76EA248035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601126944"/>
        <c:axId val="1601123616"/>
      </c:barChart>
      <c:catAx>
        <c:axId val="1601126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01123616"/>
        <c:crosses val="autoZero"/>
        <c:auto val="1"/>
        <c:lblAlgn val="ctr"/>
        <c:lblOffset val="100"/>
        <c:noMultiLvlLbl val="0"/>
      </c:catAx>
      <c:valAx>
        <c:axId val="16011236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0112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D-40B8-BF87-4E74DD83CAB7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9D-40B8-BF87-4E74DD83CAB7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19D-40B8-BF87-4E74DD83CAB7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9D-40B8-BF87-4E74DD83CAB7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9D-40B8-BF87-4E74DD83CAB7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9D-40B8-BF87-4E74DD83C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26-439A-B6FB-CB72A0FA13DB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26-439A-B6FB-CB72A0FA13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Hoja1!$A$15:$A$16</c:f>
              <c:strCache>
                <c:ptCount val="2"/>
                <c:pt idx="0">
                  <c:v>Departamento</c:v>
                </c:pt>
                <c:pt idx="1">
                  <c:v>Gestión</c:v>
                </c:pt>
              </c:strCache>
            </c:strRef>
          </c:cat>
          <c:val>
            <c:numRef>
              <c:f>Hoja1!$C$15:$C$16</c:f>
              <c:numCache>
                <c:formatCode>#,##0</c:formatCode>
                <c:ptCount val="2"/>
                <c:pt idx="0">
                  <c:v>10572082</c:v>
                </c:pt>
                <c:pt idx="1">
                  <c:v>6912063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26-439A-B6FB-CB72A0FA13D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70C-4197-AEB8-EBBA0316775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70C-4197-AEB8-EBBA0316775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70C-4197-AEB8-EBBA0316775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70C-4197-AEB8-EBBA031677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Hoja2!$A$191:$A$194</c:f>
              <c:strCache>
                <c:ptCount val="4"/>
                <c:pt idx="0">
                  <c:v>Seguridad y  Orden Público</c:v>
                </c:pt>
                <c:pt idx="1">
                  <c:v>Convivencia Ciudadana y Acceso a la Administración de Justicia Formal y no Formal</c:v>
                </c:pt>
                <c:pt idx="2">
                  <c:v>Restitución de tierras despojadas y abandonadas</c:v>
                </c:pt>
                <c:pt idx="3">
                  <c:v>Derechos Humanos (DDHH) Derecho Internacional Humanitario (DIH) y Víctimas</c:v>
                </c:pt>
              </c:strCache>
            </c:strRef>
          </c:cat>
          <c:val>
            <c:numRef>
              <c:f>Hoja2!$B$191:$B$194</c:f>
              <c:numCache>
                <c:formatCode>0.00%</c:formatCode>
                <c:ptCount val="4"/>
                <c:pt idx="0">
                  <c:v>1.0915999999999999</c:v>
                </c:pt>
                <c:pt idx="1">
                  <c:v>1.0871999999999999</c:v>
                </c:pt>
                <c:pt idx="2">
                  <c:v>0.55000000000000004</c:v>
                </c:pt>
                <c:pt idx="3">
                  <c:v>1.3588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0C-4197-AEB8-EBBA03167755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A-170C-4197-AEB8-EBBA03167755}"/>
              </c:ext>
            </c:extLst>
          </c:dPt>
          <c:dLbls>
            <c:delete val="1"/>
          </c:dLbls>
          <c:cat>
            <c:strRef>
              <c:f>Hoja2!$A$191:$A$194</c:f>
              <c:strCache>
                <c:ptCount val="4"/>
                <c:pt idx="0">
                  <c:v>Seguridad y  Orden Público</c:v>
                </c:pt>
                <c:pt idx="1">
                  <c:v>Convivencia Ciudadana y Acceso a la Administración de Justicia Formal y no Formal</c:v>
                </c:pt>
                <c:pt idx="2">
                  <c:v>Restitución de tierras despojadas y abandonadas</c:v>
                </c:pt>
                <c:pt idx="3">
                  <c:v>Derechos Humanos (DDHH) Derecho Internacional Humanitario (DIH) y Víctimas</c:v>
                </c:pt>
              </c:strCache>
            </c:strRef>
          </c:cat>
          <c:val>
            <c:numRef>
              <c:f>Hoja2!$C$191:$C$194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0.44999999999999996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0C-4197-AEB8-EBBA031677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601121536"/>
        <c:axId val="1601132352"/>
      </c:barChart>
      <c:catAx>
        <c:axId val="160112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01132352"/>
        <c:crosses val="autoZero"/>
        <c:auto val="1"/>
        <c:lblAlgn val="ctr"/>
        <c:lblOffset val="100"/>
        <c:noMultiLvlLbl val="0"/>
      </c:catAx>
      <c:valAx>
        <c:axId val="16011323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0112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E0-46B7-AF36-A7F58F9A5ABD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E0-46B7-AF36-A7F58F9A5ABD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E0-46B7-AF36-A7F58F9A5ABD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E0-46B7-AF36-A7F58F9A5ABD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EE0-46B7-AF36-A7F58F9A5ABD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EE0-46B7-AF36-A7F58F9A5ABD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EE0-46B7-AF36-A7F58F9A5ABD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EE0-46B7-AF36-A7F58F9A5ABD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EE0-46B7-AF36-A7F58F9A5ABD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EE0-46B7-AF36-A7F58F9A5ABD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EE0-46B7-AF36-A7F58F9A5ABD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EE0-46B7-AF36-A7F58F9A5ABD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EE0-46B7-AF36-A7F58F9A5AB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EE0-46B7-AF36-A7F58F9A5ABD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EE0-46B7-AF36-A7F58F9A5ABD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EE0-46B7-AF36-A7F58F9A5ABD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EE0-46B7-AF36-A7F58F9A5ABD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1EE0-46B7-AF36-A7F58F9A5ABD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EE0-46B7-AF36-A7F58F9A5AB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EE0-46B7-AF36-A7F58F9A5ABD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1EE0-46B7-AF36-A7F58F9A5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1EE0-46B7-AF36-A7F58F9A5ABD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1EE0-46B7-AF36-A7F58F9A5ABD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1EE0-46B7-AF36-A7F58F9A5ABD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0.6643</c:v>
                </c:pt>
                <c:pt idx="1">
                  <c:v>0.3357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EE0-46B7-AF36-A7F58F9A5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D93-4688-85B8-22977D7638C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D93-4688-85B8-22977D7638C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D93-4688-85B8-22977D7638C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D93-4688-85B8-22977D7638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Hoja2!$A$191:$A$194</c:f>
              <c:strCache>
                <c:ptCount val="4"/>
                <c:pt idx="0">
                  <c:v>Seguridad y  Orden Público</c:v>
                </c:pt>
                <c:pt idx="1">
                  <c:v>Convivencia Ciudadana y Acceso a la Administración de Justicia Formal y no Formal</c:v>
                </c:pt>
                <c:pt idx="2">
                  <c:v>Restitución de tierras despojadas y abandonadas</c:v>
                </c:pt>
                <c:pt idx="3">
                  <c:v>Derechos Humanos (DDHH) Derecho Internacional Humanitario (DIH) y Víctimas</c:v>
                </c:pt>
              </c:strCache>
            </c:strRef>
          </c:cat>
          <c:val>
            <c:numRef>
              <c:f>Hoja2!$D$191:$D$194</c:f>
              <c:numCache>
                <c:formatCode>0.00%</c:formatCode>
                <c:ptCount val="4"/>
                <c:pt idx="0">
                  <c:v>0.92490000000000006</c:v>
                </c:pt>
                <c:pt idx="1">
                  <c:v>0.50729999999999997</c:v>
                </c:pt>
                <c:pt idx="2">
                  <c:v>0.43930000000000002</c:v>
                </c:pt>
                <c:pt idx="3">
                  <c:v>0.76459999999999995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93-4688-85B8-22977D7638C5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A-9D93-4688-85B8-22977D7638C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9D93-4688-85B8-22977D7638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9D93-4688-85B8-22977D7638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9D93-4688-85B8-22977D7638C5}"/>
              </c:ext>
            </c:extLst>
          </c:dPt>
          <c:dLbls>
            <c:delete val="1"/>
          </c:dLbls>
          <c:cat>
            <c:strRef>
              <c:f>Hoja2!$A$191:$A$194</c:f>
              <c:strCache>
                <c:ptCount val="4"/>
                <c:pt idx="0">
                  <c:v>Seguridad y  Orden Público</c:v>
                </c:pt>
                <c:pt idx="1">
                  <c:v>Convivencia Ciudadana y Acceso a la Administración de Justicia Formal y no Formal</c:v>
                </c:pt>
                <c:pt idx="2">
                  <c:v>Restitución de tierras despojadas y abandonadas</c:v>
                </c:pt>
                <c:pt idx="3">
                  <c:v>Derechos Humanos (DDHH) Derecho Internacional Humanitario (DIH) y Víctimas</c:v>
                </c:pt>
              </c:strCache>
            </c:strRef>
          </c:cat>
          <c:val>
            <c:numRef>
              <c:f>Hoja2!$E$191:$E$194</c:f>
              <c:numCache>
                <c:formatCode>0.00%</c:formatCode>
                <c:ptCount val="4"/>
                <c:pt idx="0">
                  <c:v>7.5099999999999945E-2</c:v>
                </c:pt>
                <c:pt idx="1">
                  <c:v>0.49270000000000003</c:v>
                </c:pt>
                <c:pt idx="2">
                  <c:v>0.56069999999999998</c:v>
                </c:pt>
                <c:pt idx="3">
                  <c:v>0.23540000000000005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D93-4688-85B8-22977D7638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569497648"/>
        <c:axId val="1569488080"/>
      </c:barChart>
      <c:catAx>
        <c:axId val="1569497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9488080"/>
        <c:crosses val="autoZero"/>
        <c:auto val="1"/>
        <c:lblAlgn val="ctr"/>
        <c:lblOffset val="100"/>
        <c:noMultiLvlLbl val="0"/>
      </c:catAx>
      <c:valAx>
        <c:axId val="156948808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56949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6-418F-9772-9EDBE5E36DFE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46-418F-9772-9EDBE5E36DFE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chemeClr val="accent4">
                <a:lumMod val="75000"/>
                <a:alpha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D46-418F-9772-9EDBE5E36DFE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46-418F-9772-9EDBE5E36DFE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46-418F-9772-9EDBE5E36DFE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46-418F-9772-9EDBE5E36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E436-4B91-991C-3BA805181A4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436-4B91-991C-3BA805181A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Hoja2!$A$196</c:f>
              <c:strCache>
                <c:ptCount val="1"/>
                <c:pt idx="0">
                  <c:v>Paz y posconflicto</c:v>
                </c:pt>
              </c:strCache>
            </c:strRef>
          </c:cat>
          <c:val>
            <c:numRef>
              <c:f>Hoja2!$B$196</c:f>
              <c:numCache>
                <c:formatCode>0.00%</c:formatCode>
                <c:ptCount val="1"/>
                <c:pt idx="0">
                  <c:v>1.2927999999999999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36-4B91-991C-3BA805181A43}"/>
            </c:ext>
          </c:extLst>
        </c:ser>
        <c:ser>
          <c:idx val="1"/>
          <c:order val="1"/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Hoja2!$A$196</c:f>
              <c:strCache>
                <c:ptCount val="1"/>
                <c:pt idx="0">
                  <c:v>Paz y posconflicto</c:v>
                </c:pt>
              </c:strCache>
            </c:strRef>
          </c:cat>
          <c:val>
            <c:numRef>
              <c:f>Hoja2!$C$196</c:f>
              <c:numCache>
                <c:formatCode>0.00%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36-4B91-991C-3BA805181A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9495568"/>
        <c:axId val="1569485584"/>
      </c:barChart>
      <c:catAx>
        <c:axId val="156949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9485584"/>
        <c:crosses val="autoZero"/>
        <c:auto val="1"/>
        <c:lblAlgn val="ctr"/>
        <c:lblOffset val="100"/>
        <c:noMultiLvlLbl val="0"/>
      </c:catAx>
      <c:valAx>
        <c:axId val="15694855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6949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5E-48C7-AF29-2135FF1F8ECB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5E-48C7-AF29-2135FF1F8ECB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5E-48C7-AF29-2135FF1F8ECB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5E-48C7-AF29-2135FF1F8ECB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95E-48C7-AF29-2135FF1F8ECB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95E-48C7-AF29-2135FF1F8ECB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95E-48C7-AF29-2135FF1F8ECB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95E-48C7-AF29-2135FF1F8ECB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95E-48C7-AF29-2135FF1F8ECB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95E-48C7-AF29-2135FF1F8ECB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95E-48C7-AF29-2135FF1F8ECB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95E-48C7-AF29-2135FF1F8ECB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95E-48C7-AF29-2135FF1F8EC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95E-48C7-AF29-2135FF1F8ECB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D95E-48C7-AF29-2135FF1F8ECB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D95E-48C7-AF29-2135FF1F8ECB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D95E-48C7-AF29-2135FF1F8ECB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D95E-48C7-AF29-2135FF1F8ECB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D95E-48C7-AF29-2135FF1F8EC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D95E-48C7-AF29-2135FF1F8ECB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D95E-48C7-AF29-2135FF1F8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D95E-48C7-AF29-2135FF1F8ECB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D95E-48C7-AF29-2135FF1F8ECB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D95E-48C7-AF29-2135FF1F8ECB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0.83850000000000002</c:v>
                </c:pt>
                <c:pt idx="1">
                  <c:v>0.16149999999999998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D95E-48C7-AF29-2135FF1F8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13E-43EE-B1C1-EE22B1153D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13E-43EE-B1C1-EE22B1153D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Hoja2!$A$196</c:f>
              <c:strCache>
                <c:ptCount val="1"/>
                <c:pt idx="0">
                  <c:v>Paz y posconflicto</c:v>
                </c:pt>
              </c:strCache>
            </c:strRef>
          </c:cat>
          <c:val>
            <c:numRef>
              <c:f>Hoja2!$D$196</c:f>
              <c:numCache>
                <c:formatCode>0.00%</c:formatCode>
                <c:ptCount val="1"/>
                <c:pt idx="0">
                  <c:v>0.83850000000000002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3E-43EE-B1C1-EE22B1153D51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Hoja2!$A$196</c:f>
              <c:strCache>
                <c:ptCount val="1"/>
                <c:pt idx="0">
                  <c:v>Paz y posconflicto</c:v>
                </c:pt>
              </c:strCache>
            </c:strRef>
          </c:cat>
          <c:val>
            <c:numRef>
              <c:f>Hoja2!$E$196</c:f>
              <c:numCache>
                <c:formatCode>0.00%</c:formatCode>
                <c:ptCount val="1"/>
                <c:pt idx="0">
                  <c:v>0.16149999999999998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3E-43EE-B1C1-EE22B1153D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66342112"/>
        <c:axId val="1366345024"/>
      </c:barChart>
      <c:catAx>
        <c:axId val="136634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66345024"/>
        <c:crosses val="autoZero"/>
        <c:auto val="1"/>
        <c:lblAlgn val="ctr"/>
        <c:lblOffset val="100"/>
        <c:noMultiLvlLbl val="0"/>
      </c:catAx>
      <c:valAx>
        <c:axId val="136634502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36634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A0A4-44B9-89EA-2975E3A1556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0A4-44B9-89EA-2975E3A1556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A0A4-44B9-89EA-2975E3A1556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A0A4-44B9-89EA-2975E3A1556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A0A4-44B9-89EA-2975E3A155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Hoja2!$A$198:$A$202</c:f>
              <c:strCache>
                <c:ptCount val="5"/>
                <c:pt idx="0">
                  <c:v>Gobierno de Cara a la Ciudadanía</c:v>
                </c:pt>
                <c:pt idx="1">
                  <c:v>Bienestar laboral y calidad de vida del talento humano de la Administración Departamental </c:v>
                </c:pt>
                <c:pt idx="2">
                  <c:v>Planeación y Gestión de las TIC</c:v>
                </c:pt>
                <c:pt idx="3">
                  <c:v>Fortalecimiento Institucional</c:v>
                </c:pt>
                <c:pt idx="4">
                  <c:v>Direccionamiento Estratègico</c:v>
                </c:pt>
              </c:strCache>
            </c:strRef>
          </c:cat>
          <c:val>
            <c:numRef>
              <c:f>Hoja2!$B$198:$B$202</c:f>
              <c:numCache>
                <c:formatCode>0.00%</c:formatCode>
                <c:ptCount val="5"/>
                <c:pt idx="0">
                  <c:v>1.171</c:v>
                </c:pt>
                <c:pt idx="1">
                  <c:v>1.5882000000000001</c:v>
                </c:pt>
                <c:pt idx="2">
                  <c:v>1.1657</c:v>
                </c:pt>
                <c:pt idx="3">
                  <c:v>1.2422</c:v>
                </c:pt>
                <c:pt idx="4">
                  <c:v>1.4567000000000001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A4-44B9-89EA-2975E3A15563}"/>
            </c:ext>
          </c:extLst>
        </c:ser>
        <c:ser>
          <c:idx val="1"/>
          <c:order val="1"/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Hoja2!$A$198:$A$202</c:f>
              <c:strCache>
                <c:ptCount val="5"/>
                <c:pt idx="0">
                  <c:v>Gobierno de Cara a la Ciudadanía</c:v>
                </c:pt>
                <c:pt idx="1">
                  <c:v>Bienestar laboral y calidad de vida del talento humano de la Administración Departamental </c:v>
                </c:pt>
                <c:pt idx="2">
                  <c:v>Planeación y Gestión de las TIC</c:v>
                </c:pt>
                <c:pt idx="3">
                  <c:v>Fortalecimiento Institucional</c:v>
                </c:pt>
                <c:pt idx="4">
                  <c:v>Direccionamiento Estratègico</c:v>
                </c:pt>
              </c:strCache>
            </c:strRef>
          </c:cat>
          <c:val>
            <c:numRef>
              <c:f>Hoja2!$C$198:$C$202</c:f>
              <c:numCache>
                <c:formatCode>0.00%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0A4-44B9-89EA-2975E3A1556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366340032"/>
        <c:axId val="1366336704"/>
      </c:barChart>
      <c:catAx>
        <c:axId val="136634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66336704"/>
        <c:crosses val="autoZero"/>
        <c:auto val="1"/>
        <c:lblAlgn val="ctr"/>
        <c:lblOffset val="100"/>
        <c:noMultiLvlLbl val="0"/>
      </c:catAx>
      <c:valAx>
        <c:axId val="1366336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6634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424723417828127"/>
          <c:y val="0.13683401175938492"/>
          <c:w val="0.61150553164343746"/>
          <c:h val="0.72633197648123016"/>
        </c:manualLayout>
      </c:layout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9F-4BAA-8FB6-DD051EBEF758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9F-4BAA-8FB6-DD051EBEF758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9F-4BAA-8FB6-DD051EBEF758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9F-4BAA-8FB6-DD051EBEF758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9F-4BAA-8FB6-DD051EBEF758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9F-4BAA-8FB6-DD051EBEF758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9F-4BAA-8FB6-DD051EBEF758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69F-4BAA-8FB6-DD051EBEF758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69F-4BAA-8FB6-DD051EBEF758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69F-4BAA-8FB6-DD051EBEF758}"/>
              </c:ext>
            </c:extLst>
          </c:dPt>
          <c:dPt>
            <c:idx val="1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69F-4BAA-8FB6-DD051EBEF758}"/>
              </c:ext>
            </c:extLst>
          </c:dPt>
          <c:dPt>
            <c:idx val="1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69F-4BAA-8FB6-DD051EBEF758}"/>
              </c:ext>
            </c:extLst>
          </c:dPt>
          <c:dPt>
            <c:idx val="1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69F-4BAA-8FB6-DD051EBEF75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69F-4BAA-8FB6-DD051EBEF758}"/>
              </c:ext>
            </c:extLst>
          </c:dPt>
          <c:dPt>
            <c:idx val="1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69F-4BAA-8FB6-DD051EBEF758}"/>
              </c:ext>
            </c:extLst>
          </c:dPt>
          <c:dPt>
            <c:idx val="1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69F-4BAA-8FB6-DD051EBEF758}"/>
              </c:ext>
            </c:extLst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69F-4BAA-8FB6-DD051EBEF758}"/>
              </c:ext>
            </c:extLst>
          </c:dPt>
          <c:dPt>
            <c:idx val="1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369F-4BAA-8FB6-DD051EBEF758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369F-4BAA-8FB6-DD051EBEF75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369F-4BAA-8FB6-DD051EBEF758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369F-4BAA-8FB6-DD051EBEF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doughnutChart>
        <c:varyColors val="1"/>
        <c:ser>
          <c:idx val="1"/>
          <c:order val="1"/>
          <c:tx>
            <c:strRef>
              <c:f>Hoja2!$D$7</c:f>
              <c:strCache>
                <c:ptCount val="1"/>
                <c:pt idx="0">
                  <c:v>% avance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369F-4BAA-8FB6-DD051EBEF75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369F-4BAA-8FB6-DD051EBEF758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369F-4BAA-8FB6-DD051EBEF758}"/>
              </c:ext>
            </c:extLst>
          </c:dPt>
          <c:val>
            <c:numRef>
              <c:f>Hoja2!$E$7:$G$7</c:f>
              <c:numCache>
                <c:formatCode>0%</c:formatCode>
                <c:ptCount val="3"/>
                <c:pt idx="0" formatCode="0.00%">
                  <c:v>2.1573000000000002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369F-4BAA-8FB6-DD051EBEF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D5F7-4E4C-8375-131B86C215F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D5F7-4E4C-8375-131B86C215F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D5F7-4E4C-8375-131B86C215F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D5F7-4E4C-8375-131B86C215F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D5F7-4E4C-8375-131B86C215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Hoja2!$A$198:$A$202</c:f>
              <c:strCache>
                <c:ptCount val="5"/>
                <c:pt idx="0">
                  <c:v>Gobierno de Cara a la Ciudadanía</c:v>
                </c:pt>
                <c:pt idx="1">
                  <c:v>Bienestar laboral y calidad de vida del talento humano de la Administración Departamental </c:v>
                </c:pt>
                <c:pt idx="2">
                  <c:v>Planeación y Gestión de las TIC</c:v>
                </c:pt>
                <c:pt idx="3">
                  <c:v>Fortalecimiento Institucional</c:v>
                </c:pt>
                <c:pt idx="4">
                  <c:v>Direccionamiento Estratègico</c:v>
                </c:pt>
              </c:strCache>
            </c:strRef>
          </c:cat>
          <c:val>
            <c:numRef>
              <c:f>Hoja2!$D$198:$D$202</c:f>
              <c:numCache>
                <c:formatCode>0.00%</c:formatCode>
                <c:ptCount val="5"/>
                <c:pt idx="0">
                  <c:v>1.4234</c:v>
                </c:pt>
                <c:pt idx="1">
                  <c:v>0.56299999999999994</c:v>
                </c:pt>
                <c:pt idx="2">
                  <c:v>0.53979999999999995</c:v>
                </c:pt>
                <c:pt idx="3">
                  <c:v>1.1635</c:v>
                </c:pt>
                <c:pt idx="4">
                  <c:v>1.6733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F7-4E4C-8375-131B86C215FA}"/>
            </c:ext>
          </c:extLst>
        </c:ser>
        <c:ser>
          <c:idx val="1"/>
          <c:order val="1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C-D5F7-4E4C-8375-131B86C215F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E-D5F7-4E4C-8375-131B86C215F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D5F7-4E4C-8375-131B86C215F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2-D5F7-4E4C-8375-131B86C215F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4-D5F7-4E4C-8375-131B86C215FA}"/>
              </c:ext>
            </c:extLst>
          </c:dPt>
          <c:dLbls>
            <c:delete val="1"/>
          </c:dLbls>
          <c:cat>
            <c:strRef>
              <c:f>Hoja2!$A$198:$A$202</c:f>
              <c:strCache>
                <c:ptCount val="5"/>
                <c:pt idx="0">
                  <c:v>Gobierno de Cara a la Ciudadanía</c:v>
                </c:pt>
                <c:pt idx="1">
                  <c:v>Bienestar laboral y calidad de vida del talento humano de la Administración Departamental </c:v>
                </c:pt>
                <c:pt idx="2">
                  <c:v>Planeación y Gestión de las TIC</c:v>
                </c:pt>
                <c:pt idx="3">
                  <c:v>Fortalecimiento Institucional</c:v>
                </c:pt>
                <c:pt idx="4">
                  <c:v>Direccionamiento Estratègico</c:v>
                </c:pt>
              </c:strCache>
            </c:strRef>
          </c:cat>
          <c:val>
            <c:numRef>
              <c:f>Hoja2!$E$198:$E$202</c:f>
              <c:numCache>
                <c:formatCode>0.00%</c:formatCode>
                <c:ptCount val="5"/>
                <c:pt idx="0">
                  <c:v>0</c:v>
                </c:pt>
                <c:pt idx="1">
                  <c:v>0.43700000000000006</c:v>
                </c:pt>
                <c:pt idx="2">
                  <c:v>0.46020000000000005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5F7-4E4C-8375-131B86C215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81665296"/>
        <c:axId val="1481662800"/>
      </c:barChart>
      <c:catAx>
        <c:axId val="1481665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1662800"/>
        <c:crosses val="autoZero"/>
        <c:auto val="1"/>
        <c:lblAlgn val="ctr"/>
        <c:lblOffset val="100"/>
        <c:noMultiLvlLbl val="0"/>
      </c:catAx>
      <c:valAx>
        <c:axId val="14816628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8166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9CC-4332-AB9A-D97863D92F22}"/>
              </c:ext>
            </c:extLst>
          </c:dPt>
          <c:dLbls>
            <c:dLbl>
              <c:idx val="0"/>
              <c:layout>
                <c:manualLayout>
                  <c:x val="-2.6888818897637796E-2"/>
                  <c:y val="-5.5555555555555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CC-4332-AB9A-D97863D92F22}"/>
                </c:ext>
              </c:extLst>
            </c:dLbl>
            <c:dLbl>
              <c:idx val="1"/>
              <c:layout>
                <c:manualLayout>
                  <c:x val="2.47777427821522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CC-4332-AB9A-D97863D92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Hoja1!$B$4:$D$4</c:f>
              <c:strCache>
                <c:ptCount val="2"/>
                <c:pt idx="0">
                  <c:v>Inversión Programada Cuatrienio </c:v>
                </c:pt>
                <c:pt idx="1">
                  <c:v>Inversión Ejecutada
 2016 - 2019</c:v>
                </c:pt>
              </c:strCache>
            </c:strRef>
          </c:cat>
          <c:val>
            <c:numRef>
              <c:f>Hoja1!$B$12:$D$12</c:f>
              <c:numCache>
                <c:formatCode>#,##0</c:formatCode>
                <c:ptCount val="2"/>
                <c:pt idx="0">
                  <c:v>16706643</c:v>
                </c:pt>
                <c:pt idx="1">
                  <c:v>17484145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09CC-4332-AB9A-D97863D92F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2510144"/>
        <c:axId val="452508064"/>
        <c:axId val="0"/>
      </c:bar3DChart>
      <c:catAx>
        <c:axId val="45251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52508064"/>
        <c:crosses val="autoZero"/>
        <c:auto val="1"/>
        <c:lblAlgn val="ctr"/>
        <c:lblOffset val="100"/>
        <c:noMultiLvlLbl val="0"/>
      </c:catAx>
      <c:valAx>
        <c:axId val="4525080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452510144"/>
        <c:crosses val="autoZero"/>
        <c:crossBetween val="between"/>
        <c:majorUnit val="1000000"/>
        <c:minorUnit val="5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59-4A4F-9057-03300811C9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Hoja8!$A$2:$A$31</c:f>
              <c:strCache>
                <c:ptCount val="30"/>
                <c:pt idx="0">
                  <c:v>Institución Universitaria Digital De Antioquia</c:v>
                </c:pt>
                <c:pt idx="1">
                  <c:v>Dapard</c:v>
                </c:pt>
                <c:pt idx="2">
                  <c:v>Viva</c:v>
                </c:pt>
                <c:pt idx="3">
                  <c:v>Secretaría De Educacion</c:v>
                </c:pt>
                <c:pt idx="4">
                  <c:v>Gerencia De Auditoria Interna</c:v>
                </c:pt>
                <c:pt idx="5">
                  <c:v>Teleantioquia</c:v>
                </c:pt>
                <c:pt idx="6">
                  <c:v>Lotería de Medellín</c:v>
                </c:pt>
                <c:pt idx="7">
                  <c:v>Indeportes De Antioquia</c:v>
                </c:pt>
                <c:pt idx="8">
                  <c:v>Secretaría Seccional De Salud Y Protección Social</c:v>
                </c:pt>
                <c:pt idx="9">
                  <c:v>Gerencia De Afrodescendientes</c:v>
                </c:pt>
                <c:pt idx="10">
                  <c:v>Departamento Administrativo De Planeación</c:v>
                </c:pt>
                <c:pt idx="11">
                  <c:v>Gerencia De Paz y Posconflicto</c:v>
                </c:pt>
                <c:pt idx="12">
                  <c:v>Secretaría Agricultura Y Desarrollo Rural</c:v>
                </c:pt>
                <c:pt idx="13">
                  <c:v>Maná</c:v>
                </c:pt>
                <c:pt idx="14">
                  <c:v>Gerencia De Servicios Publicos</c:v>
                </c:pt>
                <c:pt idx="15">
                  <c:v>Secretaría De Medio Ambiente</c:v>
                </c:pt>
                <c:pt idx="16">
                  <c:v>Secretaría De Participacion Ciudadana Y Desarrollo Social</c:v>
                </c:pt>
                <c:pt idx="17">
                  <c:v>Secretaría De Gobierno Y Apoyo Ciudadano</c:v>
                </c:pt>
                <c:pt idx="18">
                  <c:v>Secretaría De Infraestructura</c:v>
                </c:pt>
                <c:pt idx="19">
                  <c:v>Secretaría De Gestion Humana</c:v>
                </c:pt>
                <c:pt idx="20">
                  <c:v>Secretaría De Minas</c:v>
                </c:pt>
                <c:pt idx="21">
                  <c:v>Secretaría De Productividad Y Competitividad</c:v>
                </c:pt>
                <c:pt idx="22">
                  <c:v>Secretaría General</c:v>
                </c:pt>
                <c:pt idx="23">
                  <c:v>Secretaría De Las Mujeres</c:v>
                </c:pt>
                <c:pt idx="24">
                  <c:v>Gerencia De Comunicaciones</c:v>
                </c:pt>
                <c:pt idx="25">
                  <c:v>Instituto De Cultura Y Patrimonio De Antioquia</c:v>
                </c:pt>
                <c:pt idx="26">
                  <c:v>Fabrica De Licores De Antioquia</c:v>
                </c:pt>
                <c:pt idx="27">
                  <c:v>Gerencia De Infancia, Adolecencia Y Juventud</c:v>
                </c:pt>
                <c:pt idx="28">
                  <c:v>Gerencia Indigena</c:v>
                </c:pt>
                <c:pt idx="29">
                  <c:v>Secretaría De Hacienda</c:v>
                </c:pt>
              </c:strCache>
            </c:strRef>
          </c:cat>
          <c:val>
            <c:numRef>
              <c:f>Hoja8!$B$2:$B$31</c:f>
              <c:numCache>
                <c:formatCode>0.00%</c:formatCode>
                <c:ptCount val="30"/>
                <c:pt idx="0">
                  <c:v>0.66449999999999998</c:v>
                </c:pt>
                <c:pt idx="1">
                  <c:v>0.74460000000000004</c:v>
                </c:pt>
                <c:pt idx="2">
                  <c:v>0.75419999999999998</c:v>
                </c:pt>
                <c:pt idx="3">
                  <c:v>0.94510000000000005</c:v>
                </c:pt>
                <c:pt idx="4">
                  <c:v>0.95</c:v>
                </c:pt>
                <c:pt idx="5">
                  <c:v>1</c:v>
                </c:pt>
                <c:pt idx="6">
                  <c:v>1</c:v>
                </c:pt>
                <c:pt idx="7">
                  <c:v>1.016</c:v>
                </c:pt>
                <c:pt idx="8">
                  <c:v>1.0463</c:v>
                </c:pt>
                <c:pt idx="9">
                  <c:v>1.0774999999999999</c:v>
                </c:pt>
                <c:pt idx="10">
                  <c:v>1.0813999999999999</c:v>
                </c:pt>
                <c:pt idx="11">
                  <c:v>1.0913999999999999</c:v>
                </c:pt>
                <c:pt idx="12">
                  <c:v>1.1001000000000001</c:v>
                </c:pt>
                <c:pt idx="13">
                  <c:v>1.1025</c:v>
                </c:pt>
                <c:pt idx="14">
                  <c:v>1.1269</c:v>
                </c:pt>
                <c:pt idx="15">
                  <c:v>1.1387</c:v>
                </c:pt>
                <c:pt idx="16">
                  <c:v>1.1503000000000001</c:v>
                </c:pt>
                <c:pt idx="17">
                  <c:v>1.1775</c:v>
                </c:pt>
                <c:pt idx="18">
                  <c:v>1.1801999999999999</c:v>
                </c:pt>
                <c:pt idx="19">
                  <c:v>1.2111000000000001</c:v>
                </c:pt>
                <c:pt idx="20">
                  <c:v>1.2287999999999999</c:v>
                </c:pt>
                <c:pt idx="21">
                  <c:v>1.2294</c:v>
                </c:pt>
                <c:pt idx="22">
                  <c:v>1.2387999999999999</c:v>
                </c:pt>
                <c:pt idx="23">
                  <c:v>1.2468999999999999</c:v>
                </c:pt>
                <c:pt idx="24">
                  <c:v>1.2544</c:v>
                </c:pt>
                <c:pt idx="25">
                  <c:v>1.3748</c:v>
                </c:pt>
                <c:pt idx="26">
                  <c:v>1.4521999999999999</c:v>
                </c:pt>
                <c:pt idx="27">
                  <c:v>1.4907999999999999</c:v>
                </c:pt>
                <c:pt idx="28">
                  <c:v>1.81</c:v>
                </c:pt>
                <c:pt idx="2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9-4A4F-9057-03300811C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237850352"/>
        <c:axId val="1237851600"/>
      </c:barChart>
      <c:catAx>
        <c:axId val="1237850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7851600"/>
        <c:crosses val="autoZero"/>
        <c:auto val="1"/>
        <c:lblAlgn val="ctr"/>
        <c:lblOffset val="100"/>
        <c:noMultiLvlLbl val="0"/>
      </c:catAx>
      <c:valAx>
        <c:axId val="1237851600"/>
        <c:scaling>
          <c:orientation val="minMax"/>
          <c:max val="2"/>
        </c:scaling>
        <c:delete val="1"/>
        <c:axPos val="b"/>
        <c:numFmt formatCode="0.00%" sourceLinked="1"/>
        <c:majorTickMark val="none"/>
        <c:minorTickMark val="none"/>
        <c:tickLblPos val="nextTo"/>
        <c:crossAx val="123785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Hoja8!$A$4:$A$31</c:f>
              <c:strCache>
                <c:ptCount val="28"/>
                <c:pt idx="0">
                  <c:v>Viva</c:v>
                </c:pt>
                <c:pt idx="1">
                  <c:v>Secretaría Agricultura Y Desarrollo Rural</c:v>
                </c:pt>
                <c:pt idx="2">
                  <c:v>Gerencia De Auditoria Interna</c:v>
                </c:pt>
                <c:pt idx="3">
                  <c:v>Dapard</c:v>
                </c:pt>
                <c:pt idx="4">
                  <c:v>Secretaría De Gestion Humana</c:v>
                </c:pt>
                <c:pt idx="5">
                  <c:v>Secretaría De Gobierno Y Apoyo Ciudadano</c:v>
                </c:pt>
                <c:pt idx="6">
                  <c:v>Secretaría De Productividad Y Competitividad</c:v>
                </c:pt>
                <c:pt idx="7">
                  <c:v>Secretaría De Participacion Ciudadana Y Desarrollo Social</c:v>
                </c:pt>
                <c:pt idx="8">
                  <c:v>Secretaría De Medio Ambiente</c:v>
                </c:pt>
                <c:pt idx="9">
                  <c:v>Secretaría De Educacion</c:v>
                </c:pt>
                <c:pt idx="10">
                  <c:v>Gerencia De Paz y Posconflicto</c:v>
                </c:pt>
                <c:pt idx="11">
                  <c:v>Departamento Administrativo De Planeación</c:v>
                </c:pt>
                <c:pt idx="12">
                  <c:v>Maná</c:v>
                </c:pt>
                <c:pt idx="13">
                  <c:v>Indeportes De Antioquia</c:v>
                </c:pt>
                <c:pt idx="14">
                  <c:v>Secretaría Seccional De Salud Y Protección Social</c:v>
                </c:pt>
                <c:pt idx="15">
                  <c:v>Gerencia De Infancia, Adolecencia Y Juventud</c:v>
                </c:pt>
                <c:pt idx="16">
                  <c:v>Gerencia De Comunicaciones</c:v>
                </c:pt>
                <c:pt idx="17">
                  <c:v>Teleantioquia</c:v>
                </c:pt>
                <c:pt idx="18">
                  <c:v>Instituto De Cultura Y Patrimonio De Antioquia</c:v>
                </c:pt>
                <c:pt idx="19">
                  <c:v>Secretaría De Hacienda</c:v>
                </c:pt>
                <c:pt idx="20">
                  <c:v>Secretaría General</c:v>
                </c:pt>
                <c:pt idx="21">
                  <c:v>Secretaría De Las Mujeres</c:v>
                </c:pt>
                <c:pt idx="22">
                  <c:v>Secretaría De Minas</c:v>
                </c:pt>
                <c:pt idx="23">
                  <c:v>Gerencia De Servicios Publicos</c:v>
                </c:pt>
                <c:pt idx="24">
                  <c:v>Secretaría De Infraestructura</c:v>
                </c:pt>
                <c:pt idx="25">
                  <c:v>Gerencia De Afrodescendientes</c:v>
                </c:pt>
                <c:pt idx="26">
                  <c:v>Gerencia Indigena</c:v>
                </c:pt>
                <c:pt idx="27">
                  <c:v>Fabrica De Licores De Antioquia</c:v>
                </c:pt>
              </c:strCache>
            </c:strRef>
          </c:cat>
          <c:val>
            <c:numRef>
              <c:f>Hoja8!$C$4:$C$31</c:f>
              <c:numCache>
                <c:formatCode>0.00%</c:formatCode>
                <c:ptCount val="28"/>
                <c:pt idx="0">
                  <c:v>0.33539999999999998</c:v>
                </c:pt>
                <c:pt idx="1">
                  <c:v>0.47120000000000001</c:v>
                </c:pt>
                <c:pt idx="2">
                  <c:v>0.4844</c:v>
                </c:pt>
                <c:pt idx="3">
                  <c:v>0.55989999999999995</c:v>
                </c:pt>
                <c:pt idx="4">
                  <c:v>0.62109999999999999</c:v>
                </c:pt>
                <c:pt idx="5">
                  <c:v>0.63249999999999995</c:v>
                </c:pt>
                <c:pt idx="6">
                  <c:v>0.67969999999999997</c:v>
                </c:pt>
                <c:pt idx="7">
                  <c:v>0.74580000000000002</c:v>
                </c:pt>
                <c:pt idx="8">
                  <c:v>0.81130000000000002</c:v>
                </c:pt>
                <c:pt idx="9">
                  <c:v>0.82979999999999998</c:v>
                </c:pt>
                <c:pt idx="10">
                  <c:v>0.83850000000000002</c:v>
                </c:pt>
                <c:pt idx="11">
                  <c:v>0.91490000000000005</c:v>
                </c:pt>
                <c:pt idx="12">
                  <c:v>0.92789999999999995</c:v>
                </c:pt>
                <c:pt idx="13">
                  <c:v>1.0022</c:v>
                </c:pt>
                <c:pt idx="14">
                  <c:v>1.0122</c:v>
                </c:pt>
                <c:pt idx="15">
                  <c:v>1.0158</c:v>
                </c:pt>
                <c:pt idx="16">
                  <c:v>1.0595000000000001</c:v>
                </c:pt>
                <c:pt idx="17">
                  <c:v>1.0849</c:v>
                </c:pt>
                <c:pt idx="18">
                  <c:v>1.1192</c:v>
                </c:pt>
                <c:pt idx="19">
                  <c:v>1.415</c:v>
                </c:pt>
                <c:pt idx="20">
                  <c:v>1.4209000000000001</c:v>
                </c:pt>
                <c:pt idx="21">
                  <c:v>1.4587000000000001</c:v>
                </c:pt>
                <c:pt idx="22">
                  <c:v>1.5236000000000001</c:v>
                </c:pt>
                <c:pt idx="23">
                  <c:v>1.5505</c:v>
                </c:pt>
                <c:pt idx="24">
                  <c:v>2.0032999999999999</c:v>
                </c:pt>
                <c:pt idx="25">
                  <c:v>2.0417999999999998</c:v>
                </c:pt>
                <c:pt idx="26">
                  <c:v>2.6545999999999998</c:v>
                </c:pt>
                <c:pt idx="27">
                  <c:v>7.7183000000000002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A-4924-A2DE-0963AA9E12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237820816"/>
        <c:axId val="1237823312"/>
      </c:barChart>
      <c:catAx>
        <c:axId val="1237820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7823312"/>
        <c:crosses val="autoZero"/>
        <c:auto val="1"/>
        <c:lblAlgn val="ctr"/>
        <c:lblOffset val="100"/>
        <c:noMultiLvlLbl val="0"/>
      </c:catAx>
      <c:valAx>
        <c:axId val="1237823312"/>
        <c:scaling>
          <c:orientation val="minMax"/>
          <c:max val="5.7"/>
        </c:scaling>
        <c:delete val="1"/>
        <c:axPos val="b"/>
        <c:numFmt formatCode="0.00%" sourceLinked="1"/>
        <c:majorTickMark val="none"/>
        <c:minorTickMark val="none"/>
        <c:tickLblPos val="nextTo"/>
        <c:crossAx val="123782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 dirty="0"/>
              <a:t>Densidad Empresarial (Número de empresas x 1.000 habitantes)</a:t>
            </a:r>
          </a:p>
        </c:rich>
      </c:tx>
      <c:layout>
        <c:manualLayout>
          <c:xMode val="edge"/>
          <c:yMode val="edge"/>
          <c:x val="0.1209448628018797"/>
          <c:y val="5.2548022543817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5.2692038495188109E-2"/>
          <c:y val="0.19010121331551375"/>
          <c:w val="0.93064951550686503"/>
          <c:h val="0.72328018691070406"/>
        </c:manualLayout>
      </c:layout>
      <c:lineChart>
        <c:grouping val="standard"/>
        <c:varyColors val="0"/>
        <c:ser>
          <c:idx val="0"/>
          <c:order val="0"/>
          <c:tx>
            <c:strRef>
              <c:f>Hoja1!$B$5</c:f>
              <c:strCache>
                <c:ptCount val="1"/>
                <c:pt idx="0">
                  <c:v>Valor %o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Hoja1!$A$6:$A$10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Hoja1!$B$6:$B$10</c:f>
              <c:numCache>
                <c:formatCode>General</c:formatCode>
                <c:ptCount val="5"/>
                <c:pt idx="0">
                  <c:v>31.08</c:v>
                </c:pt>
                <c:pt idx="1">
                  <c:v>32.979999999999997</c:v>
                </c:pt>
                <c:pt idx="2">
                  <c:v>34.25</c:v>
                </c:pt>
                <c:pt idx="3">
                  <c:v>30.12</c:v>
                </c:pt>
                <c:pt idx="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BB-4F3F-BD43-1FE871065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421840"/>
        <c:axId val="492427720"/>
      </c:lineChart>
      <c:catAx>
        <c:axId val="4924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2427720"/>
        <c:crosses val="autoZero"/>
        <c:auto val="1"/>
        <c:lblAlgn val="ctr"/>
        <c:lblOffset val="100"/>
        <c:noMultiLvlLbl val="0"/>
      </c:catAx>
      <c:valAx>
        <c:axId val="492427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242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Participación del Turismo en el PIB Departamental (%)</a:t>
            </a:r>
            <a:endParaRPr lang="es-CO" b="1"/>
          </a:p>
        </c:rich>
      </c:tx>
      <c:layout>
        <c:manualLayout>
          <c:xMode val="edge"/>
          <c:yMode val="edge"/>
          <c:x val="0.2202755961556451"/>
          <c:y val="6.70706890692951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8442038495188104E-2"/>
          <c:y val="0.1702785053080538"/>
          <c:w val="0.89655796150481193"/>
          <c:h val="0.73158146164456839"/>
        </c:manualLayout>
      </c:layout>
      <c:lineChart>
        <c:grouping val="standard"/>
        <c:varyColors val="0"/>
        <c:ser>
          <c:idx val="0"/>
          <c:order val="0"/>
          <c:tx>
            <c:strRef>
              <c:f>Hoja1!$N$5</c:f>
              <c:strCache>
                <c:ptCount val="1"/>
                <c:pt idx="0">
                  <c:v>Valor %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Hoja1!$M$6:$M$10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Hoja1!$N$6:$N$10</c:f>
              <c:numCache>
                <c:formatCode>General</c:formatCode>
                <c:ptCount val="5"/>
                <c:pt idx="0">
                  <c:v>3.6</c:v>
                </c:pt>
                <c:pt idx="1">
                  <c:v>3.94</c:v>
                </c:pt>
                <c:pt idx="2">
                  <c:v>3.8</c:v>
                </c:pt>
                <c:pt idx="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91-4DFF-BEC0-A0CB9C131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072192"/>
        <c:axId val="310063960"/>
      </c:lineChart>
      <c:catAx>
        <c:axId val="31007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0063960"/>
        <c:crosses val="autoZero"/>
        <c:auto val="1"/>
        <c:lblAlgn val="ctr"/>
        <c:lblOffset val="100"/>
        <c:noMultiLvlLbl val="0"/>
      </c:catAx>
      <c:valAx>
        <c:axId val="310063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007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Unidades productivas mineras con mejoramiento de la gestión para el desarrollo sostenible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Hoja1!$N$23</c:f>
              <c:strCache>
                <c:ptCount val="1"/>
                <c:pt idx="0">
                  <c:v>Valor 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>
                  <a:alpha val="97000"/>
                </a:srgbClr>
              </a:solidFill>
              <a:ln w="9525" cap="rnd">
                <a:solidFill>
                  <a:schemeClr val="tx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 cap="sq">
                <a:solidFill>
                  <a:sysClr val="window" lastClr="FFFFFF">
                    <a:shade val="50000"/>
                  </a:sysClr>
                </a:solidFill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Hoja1!$M$24:$M$28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Hoja1!$N$24:$N$28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125</c:v>
                </c:pt>
                <c:pt idx="3">
                  <c:v>170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11-4924-A5B8-118F24A64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830512"/>
        <c:axId val="312830904"/>
      </c:lineChart>
      <c:catAx>
        <c:axId val="31283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2830904"/>
        <c:crosses val="autoZero"/>
        <c:auto val="1"/>
        <c:lblAlgn val="ctr"/>
        <c:lblOffset val="100"/>
        <c:noMultiLvlLbl val="0"/>
      </c:catAx>
      <c:valAx>
        <c:axId val="312830904"/>
        <c:scaling>
          <c:orientation val="minMax"/>
          <c:max val="21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283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sq" cmpd="sng" algn="ctr">
      <a:solidFill>
        <a:schemeClr val="tx1">
          <a:lumMod val="15000"/>
          <a:lumOff val="85000"/>
        </a:schemeClr>
      </a:solidFill>
      <a:beve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Cobertura del suministro de agua apta para consumo humano en zonas rurales %</a:t>
            </a:r>
          </a:p>
        </c:rich>
      </c:tx>
      <c:layout>
        <c:manualLayout>
          <c:xMode val="edge"/>
          <c:yMode val="edge"/>
          <c:x val="0.12636337402950523"/>
          <c:y val="3.424237399413026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3971994052072673"/>
          <c:w val="0.90286351706036749"/>
          <c:h val="0.7760289900791485"/>
        </c:manualLayout>
      </c:layout>
      <c:lineChart>
        <c:grouping val="standard"/>
        <c:varyColors val="0"/>
        <c:ser>
          <c:idx val="0"/>
          <c:order val="0"/>
          <c:tx>
            <c:strRef>
              <c:f>Hoja1!$B$26</c:f>
              <c:strCache>
                <c:ptCount val="1"/>
                <c:pt idx="0">
                  <c:v>Valor %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972222222222219E-2"/>
                      <c:h val="8.32640711577719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25-4E8F-B4B0-7578A5C2DB78}"/>
                </c:ext>
              </c:extLst>
            </c:dLbl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Hoja1!$A$27:$A$31</c:f>
              <c:strCache>
                <c:ptCount val="5"/>
                <c:pt idx="0">
                  <c:v>2015 linea base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Hoja1!$B$27:$B$31</c:f>
              <c:numCache>
                <c:formatCode>General</c:formatCode>
                <c:ptCount val="5"/>
                <c:pt idx="0">
                  <c:v>17.8</c:v>
                </c:pt>
                <c:pt idx="1">
                  <c:v>25.84</c:v>
                </c:pt>
                <c:pt idx="2">
                  <c:v>27.7</c:v>
                </c:pt>
                <c:pt idx="3">
                  <c:v>28.26</c:v>
                </c:pt>
                <c:pt idx="4">
                  <c:v>23.8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25-4E8F-B4B0-7578A5C2D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049952"/>
        <c:axId val="306058576"/>
      </c:lineChart>
      <c:catAx>
        <c:axId val="30604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6058576"/>
        <c:crosses val="autoZero"/>
        <c:auto val="1"/>
        <c:lblAlgn val="ctr"/>
        <c:lblOffset val="100"/>
        <c:noMultiLvlLbl val="0"/>
      </c:catAx>
      <c:valAx>
        <c:axId val="306058576"/>
        <c:scaling>
          <c:orientation val="minMax"/>
          <c:min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604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 dirty="0"/>
              <a:t>Cobertura de saneamiento (alcantarillado sin pozos sépticos) en zonas rurales (%)</a:t>
            </a:r>
          </a:p>
        </c:rich>
      </c:tx>
      <c:layout>
        <c:manualLayout>
          <c:xMode val="edge"/>
          <c:yMode val="edge"/>
          <c:x val="0.13739764286432954"/>
          <c:y val="3.30419914278146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3198212855728432E-2"/>
          <c:y val="0.12285012412861504"/>
          <c:w val="0.93697710994805705"/>
          <c:h val="0.80049817956839353"/>
        </c:manualLayout>
      </c:layout>
      <c:lineChart>
        <c:grouping val="standard"/>
        <c:varyColors val="0"/>
        <c:ser>
          <c:idx val="0"/>
          <c:order val="0"/>
          <c:tx>
            <c:strRef>
              <c:f>Hoja1!$B$42</c:f>
              <c:strCache>
                <c:ptCount val="1"/>
                <c:pt idx="0">
                  <c:v>Valor %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Hoja1!$A$43:$A$47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Hoja1!$B$43:$B$47</c:f>
              <c:numCache>
                <c:formatCode>General</c:formatCode>
                <c:ptCount val="5"/>
                <c:pt idx="0">
                  <c:v>32</c:v>
                </c:pt>
                <c:pt idx="1">
                  <c:v>33.53</c:v>
                </c:pt>
                <c:pt idx="2">
                  <c:v>35.950000000000003</c:v>
                </c:pt>
                <c:pt idx="3">
                  <c:v>33.9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04-4E80-BD07-AEFA97C46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426936"/>
        <c:axId val="492430464"/>
      </c:lineChart>
      <c:catAx>
        <c:axId val="49242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2430464"/>
        <c:crosses val="autoZero"/>
        <c:auto val="1"/>
        <c:lblAlgn val="ctr"/>
        <c:lblOffset val="100"/>
        <c:noMultiLvlLbl val="0"/>
      </c:catAx>
      <c:valAx>
        <c:axId val="49243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242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Cobertura del servicio de energía en zonas rurales del departamento (%)</a:t>
            </a:r>
          </a:p>
        </c:rich>
      </c:tx>
      <c:layout>
        <c:manualLayout>
          <c:xMode val="edge"/>
          <c:yMode val="edge"/>
          <c:x val="0.13196577868722373"/>
          <c:y val="6.719356296248482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0510413602753166E-2"/>
          <c:y val="8.765400288456146E-2"/>
          <c:w val="0.92515664312875734"/>
          <c:h val="0.83776696214198265"/>
        </c:manualLayout>
      </c:layout>
      <c:lineChart>
        <c:grouping val="standard"/>
        <c:varyColors val="0"/>
        <c:ser>
          <c:idx val="0"/>
          <c:order val="0"/>
          <c:tx>
            <c:strRef>
              <c:f>Hoja1!$B$60</c:f>
              <c:strCache>
                <c:ptCount val="1"/>
                <c:pt idx="0">
                  <c:v>Valor %</c:v>
                </c:pt>
              </c:strCache>
            </c:strRef>
          </c:tx>
          <c:spPr>
            <a:ln w="38100" cap="sq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Hoja1!$A$61:$A$65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Hoja1!$B$61:$B$65</c:f>
              <c:numCache>
                <c:formatCode>General</c:formatCode>
                <c:ptCount val="5"/>
                <c:pt idx="0">
                  <c:v>94.5</c:v>
                </c:pt>
                <c:pt idx="1">
                  <c:v>95.5</c:v>
                </c:pt>
                <c:pt idx="2">
                  <c:v>95.74</c:v>
                </c:pt>
                <c:pt idx="3">
                  <c:v>95.97</c:v>
                </c:pt>
                <c:pt idx="4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4B-4DC1-B3FA-3DA84414B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600832"/>
        <c:axId val="175606712"/>
      </c:lineChart>
      <c:catAx>
        <c:axId val="17560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5606712"/>
        <c:crosses val="autoZero"/>
        <c:auto val="1"/>
        <c:lblAlgn val="ctr"/>
        <c:lblOffset val="100"/>
        <c:noMultiLvlLbl val="0"/>
      </c:catAx>
      <c:valAx>
        <c:axId val="175606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56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Comunidades</a:t>
            </a:r>
            <a:r>
              <a:rPr lang="en-US" b="1" dirty="0"/>
              <a:t> </a:t>
            </a:r>
            <a:r>
              <a:rPr lang="en-US" b="1" dirty="0" err="1"/>
              <a:t>indígenas</a:t>
            </a:r>
            <a:r>
              <a:rPr lang="en-US" b="1" dirty="0"/>
              <a:t> </a:t>
            </a:r>
            <a:r>
              <a:rPr lang="en-US" b="1" dirty="0" err="1"/>
              <a:t>beneficiadas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fortalecimiento</a:t>
            </a:r>
            <a:r>
              <a:rPr lang="en-US" b="1" dirty="0"/>
              <a:t> de </a:t>
            </a:r>
            <a:r>
              <a:rPr lang="en-US" b="1" dirty="0" err="1"/>
              <a:t>gobernabilidad,identidad</a:t>
            </a:r>
            <a:r>
              <a:rPr lang="en-US" b="1" dirty="0"/>
              <a:t> y </a:t>
            </a:r>
            <a:r>
              <a:rPr lang="en-US" b="1" dirty="0" err="1"/>
              <a:t>cultura</a:t>
            </a:r>
            <a:r>
              <a:rPr lang="en-US" b="1" dirty="0"/>
              <a:t>.</a:t>
            </a:r>
          </a:p>
        </c:rich>
      </c:tx>
      <c:layout>
        <c:manualLayout>
          <c:xMode val="edge"/>
          <c:yMode val="edge"/>
          <c:x val="0.186491929939577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Hoja1!$N$40</c:f>
              <c:strCache>
                <c:ptCount val="1"/>
                <c:pt idx="0">
                  <c:v>Valor 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alpha val="97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Hoja1!$M$41:$M$45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Hoja1!$N$41:$N$45</c:f>
              <c:numCache>
                <c:formatCode>General</c:formatCode>
                <c:ptCount val="5"/>
                <c:pt idx="0">
                  <c:v>5</c:v>
                </c:pt>
                <c:pt idx="1">
                  <c:v>20</c:v>
                </c:pt>
                <c:pt idx="2">
                  <c:v>45</c:v>
                </c:pt>
                <c:pt idx="3">
                  <c:v>65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19-44DD-893A-52A408800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775272"/>
        <c:axId val="500776448"/>
      </c:lineChart>
      <c:catAx>
        <c:axId val="50077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0776448"/>
        <c:crosses val="autoZero"/>
        <c:auto val="1"/>
        <c:lblAlgn val="ctr"/>
        <c:lblOffset val="100"/>
        <c:noMultiLvlLbl val="0"/>
      </c:catAx>
      <c:valAx>
        <c:axId val="50077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0775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Viviendas rurales faltantes (déficit faltante unidades 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0834351738695701E-2"/>
          <c:y val="0.11250551660864092"/>
          <c:w val="0.88861001555382735"/>
          <c:h val="0.78731287047229959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Hoja1!$M$58:$M$62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Hoja1!$N$58:$N$62</c:f>
              <c:numCache>
                <c:formatCode>General</c:formatCode>
                <c:ptCount val="5"/>
                <c:pt idx="0" formatCode="#,##0">
                  <c:v>25874</c:v>
                </c:pt>
                <c:pt idx="2" formatCode="#,##0">
                  <c:v>21365</c:v>
                </c:pt>
                <c:pt idx="3" formatCode="#,##0">
                  <c:v>21280</c:v>
                </c:pt>
                <c:pt idx="4" formatCode="#,##0">
                  <c:v>20874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1-457A-B518-DA0587F39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957536"/>
        <c:axId val="161953224"/>
      </c:lineChart>
      <c:catAx>
        <c:axId val="16195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3224"/>
        <c:crosses val="autoZero"/>
        <c:auto val="1"/>
        <c:lblAlgn val="ctr"/>
        <c:lblOffset val="100"/>
        <c:noMultiLvlLbl val="0"/>
      </c:catAx>
      <c:valAx>
        <c:axId val="161953224"/>
        <c:scaling>
          <c:orientation val="minMax"/>
          <c:min val="1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Hoja1!$B$52</c:f>
              <c:strCache>
                <c:ptCount val="1"/>
                <c:pt idx="0">
                  <c:v>Gestión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Hoja1!$A$53:$A$56</c:f>
              <c:numCache>
                <c:formatCode>0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Hoja1!$B$53:$B$56</c:f>
              <c:numCache>
                <c:formatCode>_("$"* #,##0_);_("$"* \(#,##0\);_("$"* "-"_);_(@_)</c:formatCode>
                <c:ptCount val="4"/>
                <c:pt idx="0">
                  <c:v>569067</c:v>
                </c:pt>
                <c:pt idx="1">
                  <c:v>1000436</c:v>
                </c:pt>
                <c:pt idx="2">
                  <c:v>1744133</c:v>
                </c:pt>
                <c:pt idx="3">
                  <c:v>3598426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C-4DEA-A508-536036C7A4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430197152"/>
        <c:axId val="430195072"/>
      </c:barChart>
      <c:catAx>
        <c:axId val="4301971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0195072"/>
        <c:crosses val="autoZero"/>
        <c:auto val="1"/>
        <c:lblAlgn val="ctr"/>
        <c:lblOffset val="100"/>
        <c:noMultiLvlLbl val="0"/>
      </c:catAx>
      <c:valAx>
        <c:axId val="430195072"/>
        <c:scaling>
          <c:orientation val="minMax"/>
        </c:scaling>
        <c:delete val="0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019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Mejoramiento de viviendas rurales que se encuentran deterioradas o incompletas( déficit cualitativo)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8836315080232417E-2"/>
          <c:y val="0.12101364875669553"/>
          <c:w val="0.89667411633954142"/>
          <c:h val="0.7848549614705835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chemeClr val="tx1">
                    <a:alpha val="98000"/>
                  </a:schemeClr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Hoja1!$M$73:$M$77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Hoja1!$N$73:$N$77</c:f>
              <c:numCache>
                <c:formatCode>General</c:formatCode>
                <c:ptCount val="5"/>
                <c:pt idx="0" formatCode="#,##0">
                  <c:v>179894</c:v>
                </c:pt>
                <c:pt idx="3" formatCode="#,##0">
                  <c:v>174810</c:v>
                </c:pt>
                <c:pt idx="4" formatCode="#,##0">
                  <c:v>175894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C6-41F4-AB0E-8810862ED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399808"/>
        <c:axId val="499398632"/>
      </c:lineChart>
      <c:catAx>
        <c:axId val="49939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398632"/>
        <c:crosses val="autoZero"/>
        <c:auto val="1"/>
        <c:lblAlgn val="ctr"/>
        <c:lblOffset val="100"/>
        <c:noMultiLvlLbl val="0"/>
      </c:catAx>
      <c:valAx>
        <c:axId val="49939863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39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Déficit Cuantitativo de vivienda urbana Antioquia </a:t>
            </a:r>
          </a:p>
        </c:rich>
      </c:tx>
      <c:layout>
        <c:manualLayout>
          <c:xMode val="edge"/>
          <c:yMode val="edge"/>
          <c:x val="0.21777410976854489"/>
          <c:y val="1.6721744591067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3888991817719393E-2"/>
          <c:y val="0.12899876117470857"/>
          <c:w val="0.90023708065390873"/>
          <c:h val="0.77218009739399263"/>
        </c:manualLayout>
      </c:layout>
      <c:scatterChart>
        <c:scatterStyle val="smoothMarker"/>
        <c:varyColors val="0"/>
        <c:ser>
          <c:idx val="2"/>
          <c:order val="0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721125375175587E-2"/>
                  <c:y val="-2.7033418607671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31-4E2B-9AD2-8E5C89A3F8C9}"/>
                </c:ext>
              </c:extLst>
            </c:dLbl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'ViviendaUrbana-cuant'!$C$3:$C$7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xVal>
          <c:yVal>
            <c:numRef>
              <c:f>'ViviendaUrbana-cuant'!$D$3:$D$7</c:f>
              <c:numCache>
                <c:formatCode>General</c:formatCode>
                <c:ptCount val="5"/>
                <c:pt idx="0" formatCode="#,##0">
                  <c:v>28794</c:v>
                </c:pt>
                <c:pt idx="4" formatCode="#,##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E9-4A77-BFF2-BBD3DD33B849}"/>
            </c:ext>
          </c:extLst>
        </c:ser>
        <c:ser>
          <c:idx val="3"/>
          <c:order val="1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D4-4746-9D1B-2C20EFBDA1A7}"/>
                </c:ext>
              </c:extLst>
            </c:dLbl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'ViviendaUrbana-cuant'!$C$3:$C$7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xVal>
          <c:yVal>
            <c:numRef>
              <c:f>'ViviendaUrbana-cuant'!$E$3:$E$7</c:f>
              <c:numCache>
                <c:formatCode>#,##0</c:formatCode>
                <c:ptCount val="5"/>
                <c:pt idx="0">
                  <c:v>28794</c:v>
                </c:pt>
                <c:pt idx="1">
                  <c:v>21661</c:v>
                </c:pt>
                <c:pt idx="2">
                  <c:v>13530</c:v>
                </c:pt>
                <c:pt idx="3">
                  <c:v>8357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E9-4A77-BFF2-BBD3DD33B849}"/>
            </c:ext>
          </c:extLst>
        </c:ser>
        <c:ser>
          <c:idx val="0"/>
          <c:order val="2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trendline>
            <c:spPr>
              <a:ln w="19050" cap="rnd">
                <a:solidFill>
                  <a:srgbClr val="FFC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'ViviendaUrbana-cuant'!$C$3:$C$7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xVal>
          <c:yVal>
            <c:numRef>
              <c:f>'ViviendaUrbana-cuant'!$D$3:$D$7</c:f>
              <c:numCache>
                <c:formatCode>General</c:formatCode>
                <c:ptCount val="5"/>
                <c:pt idx="0" formatCode="#,##0">
                  <c:v>28794</c:v>
                </c:pt>
                <c:pt idx="4" formatCode="#,##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CE9-4A77-BFF2-BBD3DD33B849}"/>
            </c:ext>
          </c:extLst>
        </c:ser>
        <c:ser>
          <c:idx val="1"/>
          <c:order val="3"/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D4-4746-9D1B-2C20EFBDA1A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E9-4A77-BFF2-BBD3DD33B8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31-4E2B-9AD2-8E5C89A3F8C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1-4E2B-9AD2-8E5C89A3F8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'ViviendaUrbana-cuant'!$C$3:$C$7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xVal>
          <c:yVal>
            <c:numRef>
              <c:f>'ViviendaUrbana-cuant'!$E$3:$E$7</c:f>
              <c:numCache>
                <c:formatCode>#,##0</c:formatCode>
                <c:ptCount val="5"/>
                <c:pt idx="0">
                  <c:v>28794</c:v>
                </c:pt>
                <c:pt idx="1">
                  <c:v>21661</c:v>
                </c:pt>
                <c:pt idx="2">
                  <c:v>13530</c:v>
                </c:pt>
                <c:pt idx="3">
                  <c:v>8357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CE9-4A77-BFF2-BBD3DD33B84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78786984"/>
        <c:axId val="178782672"/>
      </c:scatterChart>
      <c:valAx>
        <c:axId val="178786984"/>
        <c:scaling>
          <c:orientation val="minMax"/>
          <c:max val="2020"/>
          <c:min val="2014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8782672"/>
        <c:crosses val="autoZero"/>
        <c:crossBetween val="midCat"/>
      </c:valAx>
      <c:valAx>
        <c:axId val="1787826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8786984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Déficit cualitativo de vivienda urbana en Antioquia</a:t>
            </a:r>
          </a:p>
          <a:p>
            <a:pPr algn="ctr" rtl="0">
              <a:defRPr b="1"/>
            </a:pPr>
            <a:r>
              <a:rPr lang="es-CO" b="1"/>
              <a:t>( unidades )</a:t>
            </a:r>
          </a:p>
        </c:rich>
      </c:tx>
      <c:layout>
        <c:manualLayout>
          <c:xMode val="edge"/>
          <c:yMode val="edge"/>
          <c:x val="0.26488379870736012"/>
          <c:y val="1.01725491870988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4838145231846"/>
          <c:y val="0.22305555555555556"/>
          <c:w val="0.85862729658792647"/>
          <c:h val="0.64176727909011377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00B050">
                  <a:alpha val="97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l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Hoja1!$M$96:$M$100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Hoja1!$N$96:$N$100</c:f>
              <c:numCache>
                <c:formatCode>General</c:formatCode>
                <c:ptCount val="5"/>
                <c:pt idx="0" formatCode="#,##0">
                  <c:v>60716</c:v>
                </c:pt>
                <c:pt idx="2" formatCode="#,##0">
                  <c:v>58142</c:v>
                </c:pt>
                <c:pt idx="3" formatCode="#,##0">
                  <c:v>58113</c:v>
                </c:pt>
                <c:pt idx="4" formatCode="#,##0">
                  <c:v>54716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00-4AC3-A09C-3078C9109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411872"/>
        <c:axId val="316412264"/>
      </c:lineChart>
      <c:catAx>
        <c:axId val="31641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412264"/>
        <c:crosses val="autoZero"/>
        <c:auto val="1"/>
        <c:lblAlgn val="ctr"/>
        <c:lblOffset val="100"/>
        <c:noMultiLvlLbl val="0"/>
      </c:catAx>
      <c:valAx>
        <c:axId val="31641226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41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Tasa de mortalidad por desnutrición en menores </a:t>
            </a:r>
          </a:p>
          <a:p>
            <a:pPr>
              <a:defRPr b="1"/>
            </a:pPr>
            <a:r>
              <a:rPr lang="es-CO" b="1"/>
              <a:t>de 5 años (por cien mil menores de 5 años)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5.9468744582828963E-2"/>
          <c:y val="0.16740005436300406"/>
          <c:w val="0.92197992589076472"/>
          <c:h val="0.74538811967880136"/>
        </c:manualLayout>
      </c:layout>
      <c:lineChart>
        <c:grouping val="standard"/>
        <c:varyColors val="0"/>
        <c:ser>
          <c:idx val="0"/>
          <c:order val="0"/>
          <c:tx>
            <c:strRef>
              <c:f>Hoja1!$B$75</c:f>
              <c:strCache>
                <c:ptCount val="1"/>
                <c:pt idx="0">
                  <c:v>Valor %000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C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Hoja1!$A$76:$A$80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Hoja1!$B$76:$B$80</c:f>
              <c:numCache>
                <c:formatCode>General</c:formatCode>
                <c:ptCount val="5"/>
                <c:pt idx="0">
                  <c:v>4</c:v>
                </c:pt>
                <c:pt idx="1">
                  <c:v>2.2000000000000002</c:v>
                </c:pt>
                <c:pt idx="2">
                  <c:v>1.5</c:v>
                </c:pt>
                <c:pt idx="3">
                  <c:v>2.6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36-4124-ABF5-272603E31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408160"/>
        <c:axId val="316405808"/>
      </c:lineChart>
      <c:catAx>
        <c:axId val="31640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405808"/>
        <c:crosses val="autoZero"/>
        <c:auto val="1"/>
        <c:lblAlgn val="ctr"/>
        <c:lblOffset val="100"/>
        <c:noMultiLvlLbl val="0"/>
      </c:catAx>
      <c:valAx>
        <c:axId val="31640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40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Índice de Gobierno Abierto-IGA</a:t>
            </a:r>
            <a:r>
              <a:rPr lang="es-CO" b="1"/>
              <a:t> (puntos de 0 a 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7262157837163383E-2"/>
          <c:y val="0.10923892917298803"/>
          <c:w val="0.90773781545640242"/>
          <c:h val="0.7083459300909815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Hoja1!$C$91</c:f>
              <c:strCache>
                <c:ptCount val="1"/>
                <c:pt idx="0">
                  <c:v>Ranking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Hoja1!$A$92:$A$98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Hoja1!$C$92:$C$98</c:f>
              <c:numCache>
                <c:formatCode>General</c:formatCode>
                <c:ptCount val="7"/>
                <c:pt idx="0">
                  <c:v>27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54-48C6-906A-BA32F6B5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7913776"/>
        <c:axId val="1337915856"/>
      </c:barChart>
      <c:lineChart>
        <c:grouping val="standard"/>
        <c:varyColors val="0"/>
        <c:ser>
          <c:idx val="0"/>
          <c:order val="0"/>
          <c:tx>
            <c:strRef>
              <c:f>Hoja1!$B$91</c:f>
              <c:strCache>
                <c:ptCount val="1"/>
                <c:pt idx="0">
                  <c:v>IGA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638888888888893E-2"/>
                      <c:h val="7.40048118985126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A54-48C6-906A-BA32F6B542BA}"/>
                </c:ext>
              </c:extLst>
            </c:dLbl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Hoja1!$A$92:$A$98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Hoja1!$B$92:$B$98</c:f>
              <c:numCache>
                <c:formatCode>0.00</c:formatCode>
                <c:ptCount val="7"/>
                <c:pt idx="0">
                  <c:v>48.7</c:v>
                </c:pt>
                <c:pt idx="1">
                  <c:v>77</c:v>
                </c:pt>
                <c:pt idx="2">
                  <c:v>85.3</c:v>
                </c:pt>
                <c:pt idx="3">
                  <c:v>87.6</c:v>
                </c:pt>
                <c:pt idx="4">
                  <c:v>93.5</c:v>
                </c:pt>
                <c:pt idx="5">
                  <c:v>87.3</c:v>
                </c:pt>
                <c:pt idx="6" formatCode="General">
                  <c:v>86.9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54-48C6-906A-BA32F6B5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414808"/>
        <c:axId val="500810928"/>
      </c:lineChart>
      <c:catAx>
        <c:axId val="31941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0810928"/>
        <c:crosses val="autoZero"/>
        <c:auto val="1"/>
        <c:lblAlgn val="ctr"/>
        <c:lblOffset val="100"/>
        <c:noMultiLvlLbl val="0"/>
      </c:catAx>
      <c:valAx>
        <c:axId val="500810928"/>
        <c:scaling>
          <c:orientation val="minMax"/>
          <c:min val="3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9414808"/>
        <c:crosses val="autoZero"/>
        <c:crossBetween val="between"/>
      </c:valAx>
      <c:valAx>
        <c:axId val="13379158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37913776"/>
        <c:crosses val="max"/>
        <c:crossBetween val="between"/>
      </c:valAx>
      <c:catAx>
        <c:axId val="1337913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791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Índice de Gobierno Abierto-IGA</a:t>
            </a:r>
          </a:p>
        </c:rich>
      </c:tx>
      <c:layout>
        <c:manualLayout>
          <c:xMode val="edge"/>
          <c:yMode val="edge"/>
          <c:x val="0.32240376465643344"/>
          <c:y val="5.6005383208206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9630300513457533E-2"/>
          <c:y val="0.10736107671682565"/>
          <c:w val="0.90099796389178033"/>
          <c:h val="0.739940670053413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'IGA PROMED'!$D$2</c:f>
              <c:strCache>
                <c:ptCount val="1"/>
                <c:pt idx="0">
                  <c:v>IGA Antioquia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36B2-4B28-8F8E-D2F3BE19D981}"/>
              </c:ext>
            </c:extLst>
          </c:dPt>
          <c:dLbls>
            <c:dLbl>
              <c:idx val="4"/>
              <c:layout>
                <c:manualLayout>
                  <c:x val="-5.3094661524720449E-2"/>
                  <c:y val="9.45801654217928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B2-4B28-8F8E-D2F3BE19D981}"/>
                </c:ext>
              </c:extLst>
            </c:dLbl>
            <c:spPr>
              <a:solidFill>
                <a:srgbClr val="00B050"/>
              </a:solidFill>
              <a:ln w="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'IGA PROMED'!$C$3:$C$12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'IGA PROMED'!$D$3:$D$12</c:f>
              <c:numCache>
                <c:formatCode>0.0</c:formatCode>
                <c:ptCount val="10"/>
                <c:pt idx="0">
                  <c:v>48.7</c:v>
                </c:pt>
                <c:pt idx="1">
                  <c:v>77</c:v>
                </c:pt>
                <c:pt idx="2">
                  <c:v>85.3</c:v>
                </c:pt>
                <c:pt idx="3">
                  <c:v>87.6</c:v>
                </c:pt>
                <c:pt idx="4">
                  <c:v>93.5</c:v>
                </c:pt>
                <c:pt idx="5">
                  <c:v>87.3</c:v>
                </c:pt>
                <c:pt idx="6">
                  <c:v>86.9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B2-4B28-8F8E-D2F3BE19D981}"/>
            </c:ext>
          </c:extLst>
        </c:ser>
        <c:ser>
          <c:idx val="1"/>
          <c:order val="1"/>
          <c:tx>
            <c:strRef>
              <c:f>'IGA PROMED'!$E$2</c:f>
              <c:strCache>
                <c:ptCount val="1"/>
                <c:pt idx="0">
                  <c:v>Promedio Nal</c:v>
                </c:pt>
              </c:strCache>
            </c:strRef>
          </c:tx>
          <c:spPr>
            <a:ln w="34925" cap="sq">
              <a:solidFill>
                <a:schemeClr val="bg1">
                  <a:lumMod val="75000"/>
                </a:schemeClr>
              </a:solidFill>
              <a:miter lim="800000"/>
            </a:ln>
            <a:effectLst/>
          </c:spPr>
          <c:marker>
            <c:symbol val="none"/>
          </c:marker>
          <c:dLbls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'IGA PROMED'!$C$3:$C$12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'IGA PROMED'!$E$3:$E$12</c:f>
              <c:numCache>
                <c:formatCode>0.0</c:formatCode>
                <c:ptCount val="10"/>
                <c:pt idx="0">
                  <c:v>55.6</c:v>
                </c:pt>
                <c:pt idx="1">
                  <c:v>58.4</c:v>
                </c:pt>
                <c:pt idx="2">
                  <c:v>73.900000000000006</c:v>
                </c:pt>
                <c:pt idx="3">
                  <c:v>70</c:v>
                </c:pt>
                <c:pt idx="4">
                  <c:v>70.7</c:v>
                </c:pt>
                <c:pt idx="5">
                  <c:v>69</c:v>
                </c:pt>
                <c:pt idx="6">
                  <c:v>72.099999999999994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B2-4B28-8F8E-D2F3BE19D98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61957144"/>
        <c:axId val="161955968"/>
      </c:scatterChart>
      <c:valAx>
        <c:axId val="161957144"/>
        <c:scaling>
          <c:orientation val="minMax"/>
          <c:max val="2018"/>
          <c:min val="2009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5968"/>
        <c:crosses val="autoZero"/>
        <c:crossBetween val="midCat"/>
      </c:valAx>
      <c:valAx>
        <c:axId val="161955968"/>
        <c:scaling>
          <c:orientation val="minMax"/>
          <c:max val="100"/>
          <c:min val="3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71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Índice</a:t>
            </a:r>
            <a:r>
              <a:rPr lang="en-US" b="1" dirty="0"/>
              <a:t> de </a:t>
            </a:r>
            <a:r>
              <a:rPr lang="en-US" b="1" dirty="0" err="1"/>
              <a:t>Desempeño</a:t>
            </a:r>
            <a:r>
              <a:rPr lang="en-US" b="1" dirty="0"/>
              <a:t> Fiscal</a:t>
            </a:r>
          </a:p>
        </c:rich>
      </c:tx>
      <c:layout>
        <c:manualLayout>
          <c:xMode val="edge"/>
          <c:yMode val="edge"/>
          <c:x val="0.38304195236168725"/>
          <c:y val="1.879407411616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0056836369116313E-2"/>
          <c:y val="8.6657439920210425E-2"/>
          <c:w val="0.88589799153229398"/>
          <c:h val="0.748178052744717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'INDI Fiscal.'!$D$2</c:f>
              <c:strCache>
                <c:ptCount val="1"/>
                <c:pt idx="0">
                  <c:v>Indice de desempeño fiscal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'INDI Fiscal.'!$C$3:$C$14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'INDI Fiscal.'!$D$3:$D$14</c:f>
              <c:numCache>
                <c:formatCode>0.00</c:formatCode>
                <c:ptCount val="12"/>
                <c:pt idx="0">
                  <c:v>70.239999999999995</c:v>
                </c:pt>
                <c:pt idx="1">
                  <c:v>70.06</c:v>
                </c:pt>
                <c:pt idx="2">
                  <c:v>71.33</c:v>
                </c:pt>
                <c:pt idx="3">
                  <c:v>66.81</c:v>
                </c:pt>
                <c:pt idx="4">
                  <c:v>78.709999999999994</c:v>
                </c:pt>
                <c:pt idx="5" formatCode="General">
                  <c:v>72.59</c:v>
                </c:pt>
                <c:pt idx="6" formatCode="General">
                  <c:v>77</c:v>
                </c:pt>
                <c:pt idx="7" formatCode="General">
                  <c:v>71.400000000000006</c:v>
                </c:pt>
                <c:pt idx="8" formatCode="General">
                  <c:v>72.5</c:v>
                </c:pt>
                <c:pt idx="9" formatCode="General">
                  <c:v>71.2</c:v>
                </c:pt>
                <c:pt idx="10" formatCode="General">
                  <c:v>76.8</c:v>
                </c:pt>
                <c:pt idx="11" formatCode="General">
                  <c:v>76.47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1F-4522-8470-01FD1CB08935}"/>
            </c:ext>
          </c:extLst>
        </c:ser>
        <c:ser>
          <c:idx val="1"/>
          <c:order val="1"/>
          <c:tx>
            <c:strRef>
              <c:f>'INDI Fiscal.'!$E$2</c:f>
              <c:strCache>
                <c:ptCount val="1"/>
                <c:pt idx="0">
                  <c:v>Ranking Nacional</c:v>
                </c:pt>
              </c:strCache>
            </c:strRef>
          </c:tx>
          <c:spPr>
            <a:ln w="3492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dLbls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'INDI Fiscal.'!$C$3:$C$15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xVal>
          <c:yVal>
            <c:numRef>
              <c:f>'INDI Fiscal.'!$E$3:$E$15</c:f>
              <c:numCache>
                <c:formatCode>0</c:formatCode>
                <c:ptCount val="13"/>
                <c:pt idx="0">
                  <c:v>2</c:v>
                </c:pt>
                <c:pt idx="1">
                  <c:v>6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12</c:v>
                </c:pt>
                <c:pt idx="6">
                  <c:v>2</c:v>
                </c:pt>
                <c:pt idx="7">
                  <c:v>14</c:v>
                </c:pt>
                <c:pt idx="8">
                  <c:v>18</c:v>
                </c:pt>
                <c:pt idx="9">
                  <c:v>19</c:v>
                </c:pt>
                <c:pt idx="10">
                  <c:v>8</c:v>
                </c:pt>
                <c:pt idx="1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1F-4522-8470-01FD1CB0893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61950480"/>
        <c:axId val="161950872"/>
      </c:scatterChart>
      <c:valAx>
        <c:axId val="161950480"/>
        <c:scaling>
          <c:orientation val="minMax"/>
          <c:max val="2018"/>
          <c:min val="2005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0872"/>
        <c:crosses val="autoZero"/>
        <c:crossBetween val="midCat"/>
        <c:majorUnit val="1"/>
      </c:valAx>
      <c:valAx>
        <c:axId val="161950872"/>
        <c:scaling>
          <c:orientation val="minMax"/>
          <c:max val="100"/>
          <c:min val="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1950480"/>
        <c:crosses val="autoZero"/>
        <c:crossBetween val="midCat"/>
        <c:majorUnit val="1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Hoja1!$D$52</c:f>
              <c:strCache>
                <c:ptCount val="1"/>
                <c:pt idx="0">
                  <c:v>Departamento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Hoja1!$A$53:$A$56</c:f>
              <c:numCache>
                <c:formatCode>0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Hoja1!$D$53:$D$56</c:f>
              <c:numCache>
                <c:formatCode>_("$"* #,##0_);_("$"* \(#,##0\);_("$"* "-"_);_(@_)</c:formatCode>
                <c:ptCount val="4"/>
                <c:pt idx="0">
                  <c:v>2040956</c:v>
                </c:pt>
                <c:pt idx="1">
                  <c:v>2519961</c:v>
                </c:pt>
                <c:pt idx="2">
                  <c:v>2679475</c:v>
                </c:pt>
                <c:pt idx="3">
                  <c:v>3331689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78-46C4-95BC-8CBB5D013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09282688"/>
        <c:axId val="509284352"/>
      </c:barChart>
      <c:catAx>
        <c:axId val="50928268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9284352"/>
        <c:crosses val="autoZero"/>
        <c:auto val="1"/>
        <c:lblAlgn val="ctr"/>
        <c:lblOffset val="100"/>
        <c:noMultiLvlLbl val="0"/>
      </c:catAx>
      <c:valAx>
        <c:axId val="509284352"/>
        <c:scaling>
          <c:orientation val="minMax"/>
        </c:scaling>
        <c:delete val="0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928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Hoja1!$F$52</c:f>
              <c:strCache>
                <c:ptCount val="1"/>
                <c:pt idx="0">
                  <c:v>Total Ejecución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Hoja1!$A$53:$A$56</c:f>
              <c:numCache>
                <c:formatCode>0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Hoja1!$F$53:$F$56</c:f>
              <c:numCache>
                <c:formatCode>_("$"* #,##0_);_("$"* \(#,##0\);_("$"* "-"_);_(@_)</c:formatCode>
                <c:ptCount val="4"/>
                <c:pt idx="0">
                  <c:v>2610023</c:v>
                </c:pt>
                <c:pt idx="1">
                  <c:v>3520397</c:v>
                </c:pt>
                <c:pt idx="2">
                  <c:v>4423608</c:v>
                </c:pt>
                <c:pt idx="3">
                  <c:v>6930115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BA-498E-B7F1-DCF4ED379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36348288"/>
        <c:axId val="436344544"/>
      </c:barChart>
      <c:catAx>
        <c:axId val="43634828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6344544"/>
        <c:crosses val="autoZero"/>
        <c:auto val="1"/>
        <c:lblAlgn val="ctr"/>
        <c:lblOffset val="100"/>
        <c:noMultiLvlLbl val="0"/>
      </c:catAx>
      <c:valAx>
        <c:axId val="436344544"/>
        <c:scaling>
          <c:orientation val="minMax"/>
        </c:scaling>
        <c:delete val="0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634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Hoja5!$E$4</c:f>
              <c:strCache>
                <c:ptCount val="1"/>
                <c:pt idx="0">
                  <c:v>Ejecución 2016 - 2019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Hoja5!$C$5:$C$12</c:f>
              <c:strCache>
                <c:ptCount val="8"/>
                <c:pt idx="0">
                  <c:v>L6: Paz y posconflicto</c:v>
                </c:pt>
                <c:pt idx="1">
                  <c:v>L5: Seguridad, justicia y  derechos humanos</c:v>
                </c:pt>
                <c:pt idx="2">
                  <c:v>L4: Sostenibilidad ambiental</c:v>
                </c:pt>
                <c:pt idx="3">
                  <c:v>L7: Gobernanza y Buen Gobierno</c:v>
                </c:pt>
                <c:pt idx="4">
                  <c:v>L2: La nueva ruralidad, para vivir mejor en el campo</c:v>
                </c:pt>
                <c:pt idx="5">
                  <c:v>L1: Competitividad e Infraestructura</c:v>
                </c:pt>
                <c:pt idx="6">
                  <c:v>L3: Equidad y movilidad social </c:v>
                </c:pt>
                <c:pt idx="7">
                  <c:v>Total general</c:v>
                </c:pt>
              </c:strCache>
            </c:strRef>
          </c:cat>
          <c:val>
            <c:numRef>
              <c:f>Hoja5!$E$5:$E$12</c:f>
              <c:numCache>
                <c:formatCode>"$"#,##0</c:formatCode>
                <c:ptCount val="8"/>
                <c:pt idx="0">
                  <c:v>210151.49262899999</c:v>
                </c:pt>
                <c:pt idx="1">
                  <c:v>224334.72857000001</c:v>
                </c:pt>
                <c:pt idx="2">
                  <c:v>249155.186261</c:v>
                </c:pt>
                <c:pt idx="3">
                  <c:v>596392.260396</c:v>
                </c:pt>
                <c:pt idx="4">
                  <c:v>1577217.9342139999</c:v>
                </c:pt>
                <c:pt idx="5">
                  <c:v>4708717.7563580004</c:v>
                </c:pt>
                <c:pt idx="6">
                  <c:v>9918175.2677999996</c:v>
                </c:pt>
                <c:pt idx="7">
                  <c:v>17484144.626228001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2-40F7-AD4F-5773B468E008}"/>
            </c:ext>
          </c:extLst>
        </c:ser>
        <c:ser>
          <c:idx val="1"/>
          <c:order val="1"/>
          <c:tx>
            <c:strRef>
              <c:f>Hoja5!$D$4</c:f>
              <c:strCache>
                <c:ptCount val="1"/>
                <c:pt idx="0">
                  <c:v>Programación 2016 - 2019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Hoja5!$C$5:$C$12</c:f>
              <c:strCache>
                <c:ptCount val="8"/>
                <c:pt idx="0">
                  <c:v>L6: Paz y posconflicto</c:v>
                </c:pt>
                <c:pt idx="1">
                  <c:v>L5: Seguridad, justicia y  derechos humanos</c:v>
                </c:pt>
                <c:pt idx="2">
                  <c:v>L4: Sostenibilidad ambiental</c:v>
                </c:pt>
                <c:pt idx="3">
                  <c:v>L7: Gobernanza y Buen Gobierno</c:v>
                </c:pt>
                <c:pt idx="4">
                  <c:v>L2: La nueva ruralidad, para vivir mejor en el campo</c:v>
                </c:pt>
                <c:pt idx="5">
                  <c:v>L1: Competitividad e Infraestructura</c:v>
                </c:pt>
                <c:pt idx="6">
                  <c:v>L3: Equidad y movilidad social </c:v>
                </c:pt>
                <c:pt idx="7">
                  <c:v>Total general</c:v>
                </c:pt>
              </c:strCache>
            </c:strRef>
          </c:cat>
          <c:val>
            <c:numRef>
              <c:f>Hoja5!$D$5:$D$12</c:f>
              <c:numCache>
                <c:formatCode>"$"#,##0</c:formatCode>
                <c:ptCount val="8"/>
                <c:pt idx="0">
                  <c:v>250615</c:v>
                </c:pt>
                <c:pt idx="1">
                  <c:v>337721.83327</c:v>
                </c:pt>
                <c:pt idx="2">
                  <c:v>399397.08284400002</c:v>
                </c:pt>
                <c:pt idx="3">
                  <c:v>524225.63678100001</c:v>
                </c:pt>
                <c:pt idx="4">
                  <c:v>1736670.2176950001</c:v>
                </c:pt>
                <c:pt idx="5">
                  <c:v>2182721.3658949998</c:v>
                </c:pt>
                <c:pt idx="6">
                  <c:v>11275291.716631999</c:v>
                </c:pt>
                <c:pt idx="7">
                  <c:v>16706642.853117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D2-40F7-AD4F-5773B468E0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781578080"/>
        <c:axId val="1781580160"/>
      </c:barChart>
      <c:catAx>
        <c:axId val="178157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81580160"/>
        <c:crosses val="autoZero"/>
        <c:auto val="1"/>
        <c:lblAlgn val="ctr"/>
        <c:lblOffset val="100"/>
        <c:noMultiLvlLbl val="0"/>
      </c:catAx>
      <c:valAx>
        <c:axId val="1781580160"/>
        <c:scaling>
          <c:orientation val="minMax"/>
        </c:scaling>
        <c:delete val="1"/>
        <c:axPos val="b"/>
        <c:numFmt formatCode="&quot;$&quot;#,##0" sourceLinked="1"/>
        <c:majorTickMark val="none"/>
        <c:minorTickMark val="none"/>
        <c:tickLblPos val="nextTo"/>
        <c:crossAx val="178157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Hoja2!$I$31</c:f>
              <c:strCache>
                <c:ptCount val="1"/>
                <c:pt idx="0">
                  <c:v>Tapa Inferior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Hoja2!$I$32:$I$33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8E-457B-9CD3-715E58DA237A}"/>
            </c:ext>
          </c:extLst>
        </c:ser>
        <c:ser>
          <c:idx val="2"/>
          <c:order val="1"/>
          <c:tx>
            <c:strRef>
              <c:f>Hoja2!$G$31</c:f>
              <c:strCache>
                <c:ptCount val="1"/>
                <c:pt idx="0">
                  <c:v>Etiqueta de Datos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Hoja2!$G$32:$G$33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8E-457B-9CD3-715E58DA237A}"/>
            </c:ext>
          </c:extLst>
        </c:ser>
        <c:ser>
          <c:idx val="0"/>
          <c:order val="2"/>
          <c:tx>
            <c:strRef>
              <c:f>Hoja2!$E$31</c:f>
              <c:strCache>
                <c:ptCount val="1"/>
                <c:pt idx="0">
                  <c:v>Dato</c:v>
                </c:pt>
              </c:strCache>
            </c:strRef>
          </c:tx>
          <c:spPr>
            <a:solidFill>
              <a:schemeClr val="accent4">
                <a:lumMod val="75000"/>
                <a:alpha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88E-457B-9CD3-715E58DA237A}"/>
              </c:ext>
            </c:extLst>
          </c:dPt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Hoja2!$E$32:$E$33</c:f>
              <c:numCache>
                <c:formatCode>0.00%</c:formatCode>
                <c:ptCount val="1"/>
                <c:pt idx="0">
                  <c:v>0.99460000000000004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8E-457B-9CD3-715E58DA237A}"/>
            </c:ext>
          </c:extLst>
        </c:ser>
        <c:ser>
          <c:idx val="1"/>
          <c:order val="3"/>
          <c:tx>
            <c:strRef>
              <c:f>Hoja2!$F$31</c:f>
              <c:strCache>
                <c:ptCount val="1"/>
                <c:pt idx="0">
                  <c:v>Área Transparente</c:v>
                </c:pt>
              </c:strCache>
            </c:strRef>
          </c:tx>
          <c:spPr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Hoja2!$F$32:$F$33</c:f>
              <c:numCache>
                <c:formatCode>0%</c:formatCode>
                <c:ptCount val="1"/>
                <c:pt idx="0">
                  <c:v>5.3999999999999604E-3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8E-457B-9CD3-715E58DA237A}"/>
            </c:ext>
          </c:extLst>
        </c:ser>
        <c:ser>
          <c:idx val="3"/>
          <c:order val="4"/>
          <c:tx>
            <c:strRef>
              <c:f>Hoja2!$H$31</c:f>
              <c:strCache>
                <c:ptCount val="1"/>
                <c:pt idx="0">
                  <c:v>Tapa superior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Hoja2!$D$32:$D$33</c:f>
              <c:strCache>
                <c:ptCount val="1"/>
                <c:pt idx="0">
                  <c:v>Avance Financiero</c:v>
                </c:pt>
              </c:strCache>
            </c:strRef>
          </c:cat>
          <c:val>
            <c:numRef>
              <c:f>Hoja2!$H$32:$H$33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8E-457B-9CD3-715E58DA2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0"/>
        <c:shape val="cylinder"/>
        <c:axId val="910227184"/>
        <c:axId val="910227600"/>
        <c:axId val="0"/>
      </c:bar3DChart>
      <c:catAx>
        <c:axId val="91022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227600"/>
        <c:crosses val="autoZero"/>
        <c:auto val="1"/>
        <c:lblAlgn val="ctr"/>
        <c:lblOffset val="100"/>
        <c:noMultiLvlLbl val="0"/>
      </c:catAx>
      <c:valAx>
        <c:axId val="910227600"/>
        <c:scaling>
          <c:orientation val="minMax"/>
          <c:max val="1.5"/>
        </c:scaling>
        <c:delete val="1"/>
        <c:axPos val="l"/>
        <c:numFmt formatCode="0%" sourceLinked="1"/>
        <c:majorTickMark val="none"/>
        <c:minorTickMark val="none"/>
        <c:tickLblPos val="nextTo"/>
        <c:crossAx val="91022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60028-F376-4150-B019-BBDE9C6EF989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02FF61A1-7254-4553-ABFA-3EAB38F94556}">
      <dgm:prSet phldrT="[Texto]"/>
      <dgm:spPr/>
      <dgm:t>
        <a:bodyPr/>
        <a:lstStyle/>
        <a:p>
          <a:r>
            <a:rPr lang="es-ES" dirty="0"/>
            <a:t>METAS</a:t>
          </a:r>
        </a:p>
      </dgm:t>
    </dgm:pt>
    <dgm:pt modelId="{2BFD8DC0-B350-4B1C-9A77-2D4ECE76B09C}" type="parTrans" cxnId="{A4E31B82-E45A-48B5-8981-D49D9ED8945B}">
      <dgm:prSet/>
      <dgm:spPr/>
      <dgm:t>
        <a:bodyPr/>
        <a:lstStyle/>
        <a:p>
          <a:endParaRPr lang="es-ES"/>
        </a:p>
      </dgm:t>
    </dgm:pt>
    <dgm:pt modelId="{FA79CA2E-D08B-4A37-B317-AABA15C76AA8}" type="sibTrans" cxnId="{A4E31B82-E45A-48B5-8981-D49D9ED8945B}">
      <dgm:prSet/>
      <dgm:spPr/>
      <dgm:t>
        <a:bodyPr/>
        <a:lstStyle/>
        <a:p>
          <a:endParaRPr lang="es-ES"/>
        </a:p>
      </dgm:t>
    </dgm:pt>
    <dgm:pt modelId="{5D982FE3-22F5-4C24-851E-34EDDA79D885}">
      <dgm:prSet phldrT="[Texto]"/>
      <dgm:spPr/>
      <dgm:t>
        <a:bodyPr/>
        <a:lstStyle/>
        <a:p>
          <a:r>
            <a:rPr lang="es-ES" dirty="0"/>
            <a:t>FÍSICAS</a:t>
          </a:r>
        </a:p>
      </dgm:t>
    </dgm:pt>
    <dgm:pt modelId="{DF44268D-2DDA-4AB2-B029-342EB308EDA0}" type="parTrans" cxnId="{16F6384E-5AED-46F6-B2DE-D4DA7AFF7B01}">
      <dgm:prSet/>
      <dgm:spPr/>
      <dgm:t>
        <a:bodyPr/>
        <a:lstStyle/>
        <a:p>
          <a:endParaRPr lang="es-ES"/>
        </a:p>
      </dgm:t>
    </dgm:pt>
    <dgm:pt modelId="{30CB8D15-BEE8-45C1-BED5-E6A3B0B5D6F6}" type="sibTrans" cxnId="{16F6384E-5AED-46F6-B2DE-D4DA7AFF7B01}">
      <dgm:prSet/>
      <dgm:spPr/>
      <dgm:t>
        <a:bodyPr/>
        <a:lstStyle/>
        <a:p>
          <a:endParaRPr lang="es-ES"/>
        </a:p>
      </dgm:t>
    </dgm:pt>
    <dgm:pt modelId="{B26CD6FC-678C-44B9-9211-9158CA18EC05}">
      <dgm:prSet phldrT="[Texto]"/>
      <dgm:spPr/>
      <dgm:t>
        <a:bodyPr/>
        <a:lstStyle/>
        <a:p>
          <a:r>
            <a:rPr lang="es-ES" dirty="0"/>
            <a:t>FINANCIERAS</a:t>
          </a:r>
        </a:p>
      </dgm:t>
    </dgm:pt>
    <dgm:pt modelId="{B4FEEECE-E763-4FFC-BCDD-C2BC9EF8C7B7}" type="parTrans" cxnId="{044615CE-83DB-4362-8E8D-1A6851C52D0C}">
      <dgm:prSet/>
      <dgm:spPr/>
      <dgm:t>
        <a:bodyPr/>
        <a:lstStyle/>
        <a:p>
          <a:endParaRPr lang="es-ES"/>
        </a:p>
      </dgm:t>
    </dgm:pt>
    <dgm:pt modelId="{3496A669-9AE1-44E0-9A66-B5C776F967AF}" type="sibTrans" cxnId="{044615CE-83DB-4362-8E8D-1A6851C52D0C}">
      <dgm:prSet/>
      <dgm:spPr/>
      <dgm:t>
        <a:bodyPr/>
        <a:lstStyle/>
        <a:p>
          <a:endParaRPr lang="es-ES"/>
        </a:p>
      </dgm:t>
    </dgm:pt>
    <dgm:pt modelId="{75ED3684-C642-4BF3-AC98-F7A025B77B8B}">
      <dgm:prSet phldrT="[Texto]"/>
      <dgm:spPr/>
      <dgm:t>
        <a:bodyPr/>
        <a:lstStyle/>
        <a:p>
          <a:r>
            <a:rPr lang="es-ES" dirty="0"/>
            <a:t>Recursos Programados vs Ejecutados</a:t>
          </a:r>
        </a:p>
      </dgm:t>
    </dgm:pt>
    <dgm:pt modelId="{35F618D1-B60C-4EBB-ADB3-AA305E859EED}" type="parTrans" cxnId="{8AF80474-2D45-4B8F-9418-012560FC453C}">
      <dgm:prSet/>
      <dgm:spPr/>
      <dgm:t>
        <a:bodyPr/>
        <a:lstStyle/>
        <a:p>
          <a:endParaRPr lang="es-ES"/>
        </a:p>
      </dgm:t>
    </dgm:pt>
    <dgm:pt modelId="{BD4F74EF-2341-4E0B-8A96-00876567D9FE}" type="sibTrans" cxnId="{8AF80474-2D45-4B8F-9418-012560FC453C}">
      <dgm:prSet/>
      <dgm:spPr/>
      <dgm:t>
        <a:bodyPr/>
        <a:lstStyle/>
        <a:p>
          <a:endParaRPr lang="es-ES"/>
        </a:p>
      </dgm:t>
    </dgm:pt>
    <dgm:pt modelId="{5DC2A3A6-7AEC-4229-843F-12038B1F597C}">
      <dgm:prSet phldrT="[Texto]"/>
      <dgm:spPr/>
      <dgm:t>
        <a:bodyPr/>
        <a:lstStyle/>
        <a:p>
          <a:r>
            <a:rPr lang="es-ES" dirty="0"/>
            <a:t>Indicadores de Producto</a:t>
          </a:r>
        </a:p>
      </dgm:t>
    </dgm:pt>
    <dgm:pt modelId="{9C26801F-6CF4-47E8-B66A-E3058A73A90D}" type="parTrans" cxnId="{61E33F76-C629-459E-8A74-D161B0003787}">
      <dgm:prSet/>
      <dgm:spPr/>
      <dgm:t>
        <a:bodyPr/>
        <a:lstStyle/>
        <a:p>
          <a:endParaRPr lang="es-ES"/>
        </a:p>
      </dgm:t>
    </dgm:pt>
    <dgm:pt modelId="{383DA9A3-F1E0-4A83-AABA-E04106337692}" type="sibTrans" cxnId="{61E33F76-C629-459E-8A74-D161B0003787}">
      <dgm:prSet/>
      <dgm:spPr/>
      <dgm:t>
        <a:bodyPr/>
        <a:lstStyle/>
        <a:p>
          <a:endParaRPr lang="es-ES"/>
        </a:p>
      </dgm:t>
    </dgm:pt>
    <dgm:pt modelId="{2ED8ABD7-E213-4733-A8DC-A2006DCFF538}" type="pres">
      <dgm:prSet presAssocID="{0F060028-F376-4150-B019-BBDE9C6EF98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C66E14-00FE-4C61-9380-6372C33E44DA}" type="pres">
      <dgm:prSet presAssocID="{02FF61A1-7254-4553-ABFA-3EAB38F94556}" presName="hierRoot1" presStyleCnt="0"/>
      <dgm:spPr/>
    </dgm:pt>
    <dgm:pt modelId="{A3FE8A71-B679-422E-8C43-D928C3F1B9FA}" type="pres">
      <dgm:prSet presAssocID="{02FF61A1-7254-4553-ABFA-3EAB38F94556}" presName="composite" presStyleCnt="0"/>
      <dgm:spPr/>
    </dgm:pt>
    <dgm:pt modelId="{1B284772-52BF-46BD-A1A4-E83BD675FA80}" type="pres">
      <dgm:prSet presAssocID="{02FF61A1-7254-4553-ABFA-3EAB38F94556}" presName="background" presStyleLbl="node0" presStyleIdx="0" presStyleCnt="1"/>
      <dgm:spPr/>
    </dgm:pt>
    <dgm:pt modelId="{075267A6-F3AE-4AE3-8D05-3448267B1BEC}" type="pres">
      <dgm:prSet presAssocID="{02FF61A1-7254-4553-ABFA-3EAB38F94556}" presName="text" presStyleLbl="fgAcc0" presStyleIdx="0" presStyleCnt="1">
        <dgm:presLayoutVars>
          <dgm:chPref val="3"/>
        </dgm:presLayoutVars>
      </dgm:prSet>
      <dgm:spPr/>
    </dgm:pt>
    <dgm:pt modelId="{0C5341DD-DD24-4C47-9007-436E0EB5A928}" type="pres">
      <dgm:prSet presAssocID="{02FF61A1-7254-4553-ABFA-3EAB38F94556}" presName="hierChild2" presStyleCnt="0"/>
      <dgm:spPr/>
    </dgm:pt>
    <dgm:pt modelId="{F59C82F9-9A29-46B1-9FAD-8324E1A1F7BE}" type="pres">
      <dgm:prSet presAssocID="{DF44268D-2DDA-4AB2-B029-342EB308EDA0}" presName="Name10" presStyleLbl="parChTrans1D2" presStyleIdx="0" presStyleCnt="2"/>
      <dgm:spPr/>
    </dgm:pt>
    <dgm:pt modelId="{1F417DBD-D5EF-4C6B-A6CE-75C32254C6B6}" type="pres">
      <dgm:prSet presAssocID="{5D982FE3-22F5-4C24-851E-34EDDA79D885}" presName="hierRoot2" presStyleCnt="0"/>
      <dgm:spPr/>
    </dgm:pt>
    <dgm:pt modelId="{51607703-862C-4E3D-A14C-F2B2C6D8FB16}" type="pres">
      <dgm:prSet presAssocID="{5D982FE3-22F5-4C24-851E-34EDDA79D885}" presName="composite2" presStyleCnt="0"/>
      <dgm:spPr/>
    </dgm:pt>
    <dgm:pt modelId="{D97407AC-8A1D-4F43-B6DE-0AC5E3DBD62B}" type="pres">
      <dgm:prSet presAssocID="{5D982FE3-22F5-4C24-851E-34EDDA79D885}" presName="background2" presStyleLbl="node2" presStyleIdx="0" presStyleCnt="2"/>
      <dgm:spPr/>
    </dgm:pt>
    <dgm:pt modelId="{2668B57B-39F9-43A9-BCD9-C0AF6A18D80D}" type="pres">
      <dgm:prSet presAssocID="{5D982FE3-22F5-4C24-851E-34EDDA79D885}" presName="text2" presStyleLbl="fgAcc2" presStyleIdx="0" presStyleCnt="2">
        <dgm:presLayoutVars>
          <dgm:chPref val="3"/>
        </dgm:presLayoutVars>
      </dgm:prSet>
      <dgm:spPr/>
    </dgm:pt>
    <dgm:pt modelId="{A1816B17-54AA-43D5-8072-AE3BB7CD21FA}" type="pres">
      <dgm:prSet presAssocID="{5D982FE3-22F5-4C24-851E-34EDDA79D885}" presName="hierChild3" presStyleCnt="0"/>
      <dgm:spPr/>
    </dgm:pt>
    <dgm:pt modelId="{B9F726C5-B70F-4B06-A8E6-5F50828C8824}" type="pres">
      <dgm:prSet presAssocID="{9C26801F-6CF4-47E8-B66A-E3058A73A90D}" presName="Name17" presStyleLbl="parChTrans1D3" presStyleIdx="0" presStyleCnt="2"/>
      <dgm:spPr/>
    </dgm:pt>
    <dgm:pt modelId="{8663AB25-BA4D-40AD-9EB3-E936C4BA4259}" type="pres">
      <dgm:prSet presAssocID="{5DC2A3A6-7AEC-4229-843F-12038B1F597C}" presName="hierRoot3" presStyleCnt="0"/>
      <dgm:spPr/>
    </dgm:pt>
    <dgm:pt modelId="{42AAE63A-55B8-468C-B378-5AF3898CEC1A}" type="pres">
      <dgm:prSet presAssocID="{5DC2A3A6-7AEC-4229-843F-12038B1F597C}" presName="composite3" presStyleCnt="0"/>
      <dgm:spPr/>
    </dgm:pt>
    <dgm:pt modelId="{F5339534-5C10-4E5F-AB27-24A8860D11B9}" type="pres">
      <dgm:prSet presAssocID="{5DC2A3A6-7AEC-4229-843F-12038B1F597C}" presName="background3" presStyleLbl="node3" presStyleIdx="0" presStyleCnt="2"/>
      <dgm:spPr/>
    </dgm:pt>
    <dgm:pt modelId="{8311D5B0-3363-47DD-803B-1A8889571B23}" type="pres">
      <dgm:prSet presAssocID="{5DC2A3A6-7AEC-4229-843F-12038B1F597C}" presName="text3" presStyleLbl="fgAcc3" presStyleIdx="0" presStyleCnt="2">
        <dgm:presLayoutVars>
          <dgm:chPref val="3"/>
        </dgm:presLayoutVars>
      </dgm:prSet>
      <dgm:spPr/>
    </dgm:pt>
    <dgm:pt modelId="{A325575C-B36B-4ABE-BB11-7C92C36B71AD}" type="pres">
      <dgm:prSet presAssocID="{5DC2A3A6-7AEC-4229-843F-12038B1F597C}" presName="hierChild4" presStyleCnt="0"/>
      <dgm:spPr/>
    </dgm:pt>
    <dgm:pt modelId="{46438881-E617-481B-BC5F-4D1AE1A7C013}" type="pres">
      <dgm:prSet presAssocID="{B4FEEECE-E763-4FFC-BCDD-C2BC9EF8C7B7}" presName="Name10" presStyleLbl="parChTrans1D2" presStyleIdx="1" presStyleCnt="2"/>
      <dgm:spPr/>
    </dgm:pt>
    <dgm:pt modelId="{F4275677-5EEC-4F71-988C-1DDCA73CCD0C}" type="pres">
      <dgm:prSet presAssocID="{B26CD6FC-678C-44B9-9211-9158CA18EC05}" presName="hierRoot2" presStyleCnt="0"/>
      <dgm:spPr/>
    </dgm:pt>
    <dgm:pt modelId="{81DFA06D-0AB0-44F9-9108-83654C556E3F}" type="pres">
      <dgm:prSet presAssocID="{B26CD6FC-678C-44B9-9211-9158CA18EC05}" presName="composite2" presStyleCnt="0"/>
      <dgm:spPr/>
    </dgm:pt>
    <dgm:pt modelId="{EDA131D3-7A3F-492A-96E6-F75F5F99CEF2}" type="pres">
      <dgm:prSet presAssocID="{B26CD6FC-678C-44B9-9211-9158CA18EC05}" presName="background2" presStyleLbl="node2" presStyleIdx="1" presStyleCnt="2"/>
      <dgm:spPr/>
    </dgm:pt>
    <dgm:pt modelId="{4A0E561C-3924-40ED-BA29-281021294640}" type="pres">
      <dgm:prSet presAssocID="{B26CD6FC-678C-44B9-9211-9158CA18EC05}" presName="text2" presStyleLbl="fgAcc2" presStyleIdx="1" presStyleCnt="2">
        <dgm:presLayoutVars>
          <dgm:chPref val="3"/>
        </dgm:presLayoutVars>
      </dgm:prSet>
      <dgm:spPr/>
    </dgm:pt>
    <dgm:pt modelId="{205BC60A-FED6-4D40-8454-316411A2C407}" type="pres">
      <dgm:prSet presAssocID="{B26CD6FC-678C-44B9-9211-9158CA18EC05}" presName="hierChild3" presStyleCnt="0"/>
      <dgm:spPr/>
    </dgm:pt>
    <dgm:pt modelId="{4849CFD3-8A4D-4934-B580-EDE95BD956F5}" type="pres">
      <dgm:prSet presAssocID="{35F618D1-B60C-4EBB-ADB3-AA305E859EED}" presName="Name17" presStyleLbl="parChTrans1D3" presStyleIdx="1" presStyleCnt="2"/>
      <dgm:spPr/>
    </dgm:pt>
    <dgm:pt modelId="{0078E974-370D-41F6-BB6A-C187E805ED7A}" type="pres">
      <dgm:prSet presAssocID="{75ED3684-C642-4BF3-AC98-F7A025B77B8B}" presName="hierRoot3" presStyleCnt="0"/>
      <dgm:spPr/>
    </dgm:pt>
    <dgm:pt modelId="{516F8948-537A-452C-AC6A-BE6C78104272}" type="pres">
      <dgm:prSet presAssocID="{75ED3684-C642-4BF3-AC98-F7A025B77B8B}" presName="composite3" presStyleCnt="0"/>
      <dgm:spPr/>
    </dgm:pt>
    <dgm:pt modelId="{FC0EC620-FAAC-4E41-98BF-4D73710A6C0A}" type="pres">
      <dgm:prSet presAssocID="{75ED3684-C642-4BF3-AC98-F7A025B77B8B}" presName="background3" presStyleLbl="node3" presStyleIdx="1" presStyleCnt="2"/>
      <dgm:spPr/>
    </dgm:pt>
    <dgm:pt modelId="{0E338CD1-ADE7-44C1-8C3A-F53F94245579}" type="pres">
      <dgm:prSet presAssocID="{75ED3684-C642-4BF3-AC98-F7A025B77B8B}" presName="text3" presStyleLbl="fgAcc3" presStyleIdx="1" presStyleCnt="2">
        <dgm:presLayoutVars>
          <dgm:chPref val="3"/>
        </dgm:presLayoutVars>
      </dgm:prSet>
      <dgm:spPr/>
    </dgm:pt>
    <dgm:pt modelId="{D4C464F6-106A-40B1-B2A2-B1A08B8AEB28}" type="pres">
      <dgm:prSet presAssocID="{75ED3684-C642-4BF3-AC98-F7A025B77B8B}" presName="hierChild4" presStyleCnt="0"/>
      <dgm:spPr/>
    </dgm:pt>
  </dgm:ptLst>
  <dgm:cxnLst>
    <dgm:cxn modelId="{64FEB117-15F5-4716-8CF4-B1D81023F4F1}" type="presOf" srcId="{5DC2A3A6-7AEC-4229-843F-12038B1F597C}" destId="{8311D5B0-3363-47DD-803B-1A8889571B23}" srcOrd="0" destOrd="0" presId="urn:microsoft.com/office/officeart/2005/8/layout/hierarchy1"/>
    <dgm:cxn modelId="{06A24F1B-CF43-48D2-A89C-EA931D06B4F5}" type="presOf" srcId="{9C26801F-6CF4-47E8-B66A-E3058A73A90D}" destId="{B9F726C5-B70F-4B06-A8E6-5F50828C8824}" srcOrd="0" destOrd="0" presId="urn:microsoft.com/office/officeart/2005/8/layout/hierarchy1"/>
    <dgm:cxn modelId="{7BBFE733-625C-430B-B45E-9C3BF8F88D7B}" type="presOf" srcId="{5D982FE3-22F5-4C24-851E-34EDDA79D885}" destId="{2668B57B-39F9-43A9-BCD9-C0AF6A18D80D}" srcOrd="0" destOrd="0" presId="urn:microsoft.com/office/officeart/2005/8/layout/hierarchy1"/>
    <dgm:cxn modelId="{5AA66148-83C4-4505-80CD-02A0C9079B1E}" type="presOf" srcId="{0F060028-F376-4150-B019-BBDE9C6EF989}" destId="{2ED8ABD7-E213-4733-A8DC-A2006DCFF538}" srcOrd="0" destOrd="0" presId="urn:microsoft.com/office/officeart/2005/8/layout/hierarchy1"/>
    <dgm:cxn modelId="{16F6384E-5AED-46F6-B2DE-D4DA7AFF7B01}" srcId="{02FF61A1-7254-4553-ABFA-3EAB38F94556}" destId="{5D982FE3-22F5-4C24-851E-34EDDA79D885}" srcOrd="0" destOrd="0" parTransId="{DF44268D-2DDA-4AB2-B029-342EB308EDA0}" sibTransId="{30CB8D15-BEE8-45C1-BED5-E6A3B0B5D6F6}"/>
    <dgm:cxn modelId="{8AF80474-2D45-4B8F-9418-012560FC453C}" srcId="{B26CD6FC-678C-44B9-9211-9158CA18EC05}" destId="{75ED3684-C642-4BF3-AC98-F7A025B77B8B}" srcOrd="0" destOrd="0" parTransId="{35F618D1-B60C-4EBB-ADB3-AA305E859EED}" sibTransId="{BD4F74EF-2341-4E0B-8A96-00876567D9FE}"/>
    <dgm:cxn modelId="{61E33F76-C629-459E-8A74-D161B0003787}" srcId="{5D982FE3-22F5-4C24-851E-34EDDA79D885}" destId="{5DC2A3A6-7AEC-4229-843F-12038B1F597C}" srcOrd="0" destOrd="0" parTransId="{9C26801F-6CF4-47E8-B66A-E3058A73A90D}" sibTransId="{383DA9A3-F1E0-4A83-AABA-E04106337692}"/>
    <dgm:cxn modelId="{A4E31B82-E45A-48B5-8981-D49D9ED8945B}" srcId="{0F060028-F376-4150-B019-BBDE9C6EF989}" destId="{02FF61A1-7254-4553-ABFA-3EAB38F94556}" srcOrd="0" destOrd="0" parTransId="{2BFD8DC0-B350-4B1C-9A77-2D4ECE76B09C}" sibTransId="{FA79CA2E-D08B-4A37-B317-AABA15C76AA8}"/>
    <dgm:cxn modelId="{6DDC999C-FE9A-4B3D-8A5B-E989B08BEACF}" type="presOf" srcId="{35F618D1-B60C-4EBB-ADB3-AA305E859EED}" destId="{4849CFD3-8A4D-4934-B580-EDE95BD956F5}" srcOrd="0" destOrd="0" presId="urn:microsoft.com/office/officeart/2005/8/layout/hierarchy1"/>
    <dgm:cxn modelId="{BFF163BA-2464-42B5-9F0D-993CF2BBEC75}" type="presOf" srcId="{02FF61A1-7254-4553-ABFA-3EAB38F94556}" destId="{075267A6-F3AE-4AE3-8D05-3448267B1BEC}" srcOrd="0" destOrd="0" presId="urn:microsoft.com/office/officeart/2005/8/layout/hierarchy1"/>
    <dgm:cxn modelId="{0B1947C0-BF08-4E72-A1FF-1C6C0A4E3EB1}" type="presOf" srcId="{75ED3684-C642-4BF3-AC98-F7A025B77B8B}" destId="{0E338CD1-ADE7-44C1-8C3A-F53F94245579}" srcOrd="0" destOrd="0" presId="urn:microsoft.com/office/officeart/2005/8/layout/hierarchy1"/>
    <dgm:cxn modelId="{FF5FB3C1-09B6-44BF-9733-FDBDA9633444}" type="presOf" srcId="{DF44268D-2DDA-4AB2-B029-342EB308EDA0}" destId="{F59C82F9-9A29-46B1-9FAD-8324E1A1F7BE}" srcOrd="0" destOrd="0" presId="urn:microsoft.com/office/officeart/2005/8/layout/hierarchy1"/>
    <dgm:cxn modelId="{044615CE-83DB-4362-8E8D-1A6851C52D0C}" srcId="{02FF61A1-7254-4553-ABFA-3EAB38F94556}" destId="{B26CD6FC-678C-44B9-9211-9158CA18EC05}" srcOrd="1" destOrd="0" parTransId="{B4FEEECE-E763-4FFC-BCDD-C2BC9EF8C7B7}" sibTransId="{3496A669-9AE1-44E0-9A66-B5C776F967AF}"/>
    <dgm:cxn modelId="{36ED90D0-0ABE-4D8A-AAC7-6AE743E0E511}" type="presOf" srcId="{B26CD6FC-678C-44B9-9211-9158CA18EC05}" destId="{4A0E561C-3924-40ED-BA29-281021294640}" srcOrd="0" destOrd="0" presId="urn:microsoft.com/office/officeart/2005/8/layout/hierarchy1"/>
    <dgm:cxn modelId="{C466A6E7-CC3B-4AC0-A222-5FDC89C1C606}" type="presOf" srcId="{B4FEEECE-E763-4FFC-BCDD-C2BC9EF8C7B7}" destId="{46438881-E617-481B-BC5F-4D1AE1A7C013}" srcOrd="0" destOrd="0" presId="urn:microsoft.com/office/officeart/2005/8/layout/hierarchy1"/>
    <dgm:cxn modelId="{3D597E10-A86E-44CD-9487-ECDEDC25F9B4}" type="presParOf" srcId="{2ED8ABD7-E213-4733-A8DC-A2006DCFF538}" destId="{B6C66E14-00FE-4C61-9380-6372C33E44DA}" srcOrd="0" destOrd="0" presId="urn:microsoft.com/office/officeart/2005/8/layout/hierarchy1"/>
    <dgm:cxn modelId="{64EDD5AD-436D-4D6E-AD8F-AC1DF6335461}" type="presParOf" srcId="{B6C66E14-00FE-4C61-9380-6372C33E44DA}" destId="{A3FE8A71-B679-422E-8C43-D928C3F1B9FA}" srcOrd="0" destOrd="0" presId="urn:microsoft.com/office/officeart/2005/8/layout/hierarchy1"/>
    <dgm:cxn modelId="{79722921-7357-413C-8040-9E3FD5F653F7}" type="presParOf" srcId="{A3FE8A71-B679-422E-8C43-D928C3F1B9FA}" destId="{1B284772-52BF-46BD-A1A4-E83BD675FA80}" srcOrd="0" destOrd="0" presId="urn:microsoft.com/office/officeart/2005/8/layout/hierarchy1"/>
    <dgm:cxn modelId="{5B9071F1-7B04-4D5C-AF83-65D280B3BAA3}" type="presParOf" srcId="{A3FE8A71-B679-422E-8C43-D928C3F1B9FA}" destId="{075267A6-F3AE-4AE3-8D05-3448267B1BEC}" srcOrd="1" destOrd="0" presId="urn:microsoft.com/office/officeart/2005/8/layout/hierarchy1"/>
    <dgm:cxn modelId="{B45A44AE-0BB5-4B2F-9639-BF0505A05711}" type="presParOf" srcId="{B6C66E14-00FE-4C61-9380-6372C33E44DA}" destId="{0C5341DD-DD24-4C47-9007-436E0EB5A928}" srcOrd="1" destOrd="0" presId="urn:microsoft.com/office/officeart/2005/8/layout/hierarchy1"/>
    <dgm:cxn modelId="{573249C2-CA1E-48E9-90A7-C4EE06457022}" type="presParOf" srcId="{0C5341DD-DD24-4C47-9007-436E0EB5A928}" destId="{F59C82F9-9A29-46B1-9FAD-8324E1A1F7BE}" srcOrd="0" destOrd="0" presId="urn:microsoft.com/office/officeart/2005/8/layout/hierarchy1"/>
    <dgm:cxn modelId="{E8C2F7A2-7EDB-4E4C-8D13-AAE85EE59801}" type="presParOf" srcId="{0C5341DD-DD24-4C47-9007-436E0EB5A928}" destId="{1F417DBD-D5EF-4C6B-A6CE-75C32254C6B6}" srcOrd="1" destOrd="0" presId="urn:microsoft.com/office/officeart/2005/8/layout/hierarchy1"/>
    <dgm:cxn modelId="{076A5531-DE43-4C76-81E5-AAD763DE39FF}" type="presParOf" srcId="{1F417DBD-D5EF-4C6B-A6CE-75C32254C6B6}" destId="{51607703-862C-4E3D-A14C-F2B2C6D8FB16}" srcOrd="0" destOrd="0" presId="urn:microsoft.com/office/officeart/2005/8/layout/hierarchy1"/>
    <dgm:cxn modelId="{3DECE5F5-8641-4D8A-AD7A-A23CAE9B6FF4}" type="presParOf" srcId="{51607703-862C-4E3D-A14C-F2B2C6D8FB16}" destId="{D97407AC-8A1D-4F43-B6DE-0AC5E3DBD62B}" srcOrd="0" destOrd="0" presId="urn:microsoft.com/office/officeart/2005/8/layout/hierarchy1"/>
    <dgm:cxn modelId="{404B2268-6382-4DB1-A69E-0C6279598E94}" type="presParOf" srcId="{51607703-862C-4E3D-A14C-F2B2C6D8FB16}" destId="{2668B57B-39F9-43A9-BCD9-C0AF6A18D80D}" srcOrd="1" destOrd="0" presId="urn:microsoft.com/office/officeart/2005/8/layout/hierarchy1"/>
    <dgm:cxn modelId="{0B838705-53CE-4384-8882-F9D433817039}" type="presParOf" srcId="{1F417DBD-D5EF-4C6B-A6CE-75C32254C6B6}" destId="{A1816B17-54AA-43D5-8072-AE3BB7CD21FA}" srcOrd="1" destOrd="0" presId="urn:microsoft.com/office/officeart/2005/8/layout/hierarchy1"/>
    <dgm:cxn modelId="{A6D1BF66-21B7-4089-83AD-DA3387D2D5BC}" type="presParOf" srcId="{A1816B17-54AA-43D5-8072-AE3BB7CD21FA}" destId="{B9F726C5-B70F-4B06-A8E6-5F50828C8824}" srcOrd="0" destOrd="0" presId="urn:microsoft.com/office/officeart/2005/8/layout/hierarchy1"/>
    <dgm:cxn modelId="{CD4C6B64-F046-4900-ADC0-AE40121ABD46}" type="presParOf" srcId="{A1816B17-54AA-43D5-8072-AE3BB7CD21FA}" destId="{8663AB25-BA4D-40AD-9EB3-E936C4BA4259}" srcOrd="1" destOrd="0" presId="urn:microsoft.com/office/officeart/2005/8/layout/hierarchy1"/>
    <dgm:cxn modelId="{C9F00BDB-6B80-4B9A-9131-8622782093F7}" type="presParOf" srcId="{8663AB25-BA4D-40AD-9EB3-E936C4BA4259}" destId="{42AAE63A-55B8-468C-B378-5AF3898CEC1A}" srcOrd="0" destOrd="0" presId="urn:microsoft.com/office/officeart/2005/8/layout/hierarchy1"/>
    <dgm:cxn modelId="{4F08FD28-7859-4D1B-9B4E-8A2816C78D02}" type="presParOf" srcId="{42AAE63A-55B8-468C-B378-5AF3898CEC1A}" destId="{F5339534-5C10-4E5F-AB27-24A8860D11B9}" srcOrd="0" destOrd="0" presId="urn:microsoft.com/office/officeart/2005/8/layout/hierarchy1"/>
    <dgm:cxn modelId="{321AE01A-5783-4623-AD01-0DA4EE0D8B00}" type="presParOf" srcId="{42AAE63A-55B8-468C-B378-5AF3898CEC1A}" destId="{8311D5B0-3363-47DD-803B-1A8889571B23}" srcOrd="1" destOrd="0" presId="urn:microsoft.com/office/officeart/2005/8/layout/hierarchy1"/>
    <dgm:cxn modelId="{A185F17D-D5A6-4750-AD49-6A8DB88D481D}" type="presParOf" srcId="{8663AB25-BA4D-40AD-9EB3-E936C4BA4259}" destId="{A325575C-B36B-4ABE-BB11-7C92C36B71AD}" srcOrd="1" destOrd="0" presId="urn:microsoft.com/office/officeart/2005/8/layout/hierarchy1"/>
    <dgm:cxn modelId="{7B8EC32B-0447-4540-BB9A-C78FC04DBA47}" type="presParOf" srcId="{0C5341DD-DD24-4C47-9007-436E0EB5A928}" destId="{46438881-E617-481B-BC5F-4D1AE1A7C013}" srcOrd="2" destOrd="0" presId="urn:microsoft.com/office/officeart/2005/8/layout/hierarchy1"/>
    <dgm:cxn modelId="{80E729C3-8941-49FF-8C56-BA3F896EA07E}" type="presParOf" srcId="{0C5341DD-DD24-4C47-9007-436E0EB5A928}" destId="{F4275677-5EEC-4F71-988C-1DDCA73CCD0C}" srcOrd="3" destOrd="0" presId="urn:microsoft.com/office/officeart/2005/8/layout/hierarchy1"/>
    <dgm:cxn modelId="{F1AC2339-C1C1-4342-B2F7-0800979BB46F}" type="presParOf" srcId="{F4275677-5EEC-4F71-988C-1DDCA73CCD0C}" destId="{81DFA06D-0AB0-44F9-9108-83654C556E3F}" srcOrd="0" destOrd="0" presId="urn:microsoft.com/office/officeart/2005/8/layout/hierarchy1"/>
    <dgm:cxn modelId="{C28C7D4A-7453-44B2-90B8-8DBE2E50A001}" type="presParOf" srcId="{81DFA06D-0AB0-44F9-9108-83654C556E3F}" destId="{EDA131D3-7A3F-492A-96E6-F75F5F99CEF2}" srcOrd="0" destOrd="0" presId="urn:microsoft.com/office/officeart/2005/8/layout/hierarchy1"/>
    <dgm:cxn modelId="{B28BFC6F-FD5D-45B3-883C-F4BA3D08EAB4}" type="presParOf" srcId="{81DFA06D-0AB0-44F9-9108-83654C556E3F}" destId="{4A0E561C-3924-40ED-BA29-281021294640}" srcOrd="1" destOrd="0" presId="urn:microsoft.com/office/officeart/2005/8/layout/hierarchy1"/>
    <dgm:cxn modelId="{D85691FC-E99C-4C1F-8DDD-39BA3C6DF721}" type="presParOf" srcId="{F4275677-5EEC-4F71-988C-1DDCA73CCD0C}" destId="{205BC60A-FED6-4D40-8454-316411A2C407}" srcOrd="1" destOrd="0" presId="urn:microsoft.com/office/officeart/2005/8/layout/hierarchy1"/>
    <dgm:cxn modelId="{F79FCB04-284F-43FD-9332-6DCB245BFDE6}" type="presParOf" srcId="{205BC60A-FED6-4D40-8454-316411A2C407}" destId="{4849CFD3-8A4D-4934-B580-EDE95BD956F5}" srcOrd="0" destOrd="0" presId="urn:microsoft.com/office/officeart/2005/8/layout/hierarchy1"/>
    <dgm:cxn modelId="{84A06E74-4091-4CF1-95CC-BD2E97FE58EE}" type="presParOf" srcId="{205BC60A-FED6-4D40-8454-316411A2C407}" destId="{0078E974-370D-41F6-BB6A-C187E805ED7A}" srcOrd="1" destOrd="0" presId="urn:microsoft.com/office/officeart/2005/8/layout/hierarchy1"/>
    <dgm:cxn modelId="{6EC4329C-307F-41F0-8E48-29DE394A5267}" type="presParOf" srcId="{0078E974-370D-41F6-BB6A-C187E805ED7A}" destId="{516F8948-537A-452C-AC6A-BE6C78104272}" srcOrd="0" destOrd="0" presId="urn:microsoft.com/office/officeart/2005/8/layout/hierarchy1"/>
    <dgm:cxn modelId="{ACA40486-8CA0-4D89-B117-61605D912895}" type="presParOf" srcId="{516F8948-537A-452C-AC6A-BE6C78104272}" destId="{FC0EC620-FAAC-4E41-98BF-4D73710A6C0A}" srcOrd="0" destOrd="0" presId="urn:microsoft.com/office/officeart/2005/8/layout/hierarchy1"/>
    <dgm:cxn modelId="{D077D8A5-BEB7-4A05-A459-B8FE0302B818}" type="presParOf" srcId="{516F8948-537A-452C-AC6A-BE6C78104272}" destId="{0E338CD1-ADE7-44C1-8C3A-F53F94245579}" srcOrd="1" destOrd="0" presId="urn:microsoft.com/office/officeart/2005/8/layout/hierarchy1"/>
    <dgm:cxn modelId="{52DBF658-D9AC-4E85-94E5-98F49EE18FD6}" type="presParOf" srcId="{0078E974-370D-41F6-BB6A-C187E805ED7A}" destId="{D4C464F6-106A-40B1-B2A2-B1A08B8AEB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60028-F376-4150-B019-BBDE9C6EF989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02FF61A1-7254-4553-ABFA-3EAB38F94556}">
      <dgm:prSet phldrT="[Texto]"/>
      <dgm:spPr/>
      <dgm:t>
        <a:bodyPr/>
        <a:lstStyle/>
        <a:p>
          <a:r>
            <a:rPr lang="es-ES" dirty="0"/>
            <a:t>METAS</a:t>
          </a:r>
        </a:p>
      </dgm:t>
    </dgm:pt>
    <dgm:pt modelId="{2BFD8DC0-B350-4B1C-9A77-2D4ECE76B09C}" type="parTrans" cxnId="{A4E31B82-E45A-48B5-8981-D49D9ED8945B}">
      <dgm:prSet/>
      <dgm:spPr/>
      <dgm:t>
        <a:bodyPr/>
        <a:lstStyle/>
        <a:p>
          <a:endParaRPr lang="es-ES"/>
        </a:p>
      </dgm:t>
    </dgm:pt>
    <dgm:pt modelId="{FA79CA2E-D08B-4A37-B317-AABA15C76AA8}" type="sibTrans" cxnId="{A4E31B82-E45A-48B5-8981-D49D9ED8945B}">
      <dgm:prSet/>
      <dgm:spPr/>
      <dgm:t>
        <a:bodyPr/>
        <a:lstStyle/>
        <a:p>
          <a:endParaRPr lang="es-ES"/>
        </a:p>
      </dgm:t>
    </dgm:pt>
    <dgm:pt modelId="{5D982FE3-22F5-4C24-851E-34EDDA79D885}">
      <dgm:prSet phldrT="[Texto]"/>
      <dgm:spPr/>
      <dgm:t>
        <a:bodyPr/>
        <a:lstStyle/>
        <a:p>
          <a:r>
            <a:rPr lang="es-ES" dirty="0"/>
            <a:t>FÍSICAS</a:t>
          </a:r>
        </a:p>
      </dgm:t>
    </dgm:pt>
    <dgm:pt modelId="{DF44268D-2DDA-4AB2-B029-342EB308EDA0}" type="parTrans" cxnId="{16F6384E-5AED-46F6-B2DE-D4DA7AFF7B01}">
      <dgm:prSet/>
      <dgm:spPr/>
      <dgm:t>
        <a:bodyPr/>
        <a:lstStyle/>
        <a:p>
          <a:endParaRPr lang="es-ES"/>
        </a:p>
      </dgm:t>
    </dgm:pt>
    <dgm:pt modelId="{30CB8D15-BEE8-45C1-BED5-E6A3B0B5D6F6}" type="sibTrans" cxnId="{16F6384E-5AED-46F6-B2DE-D4DA7AFF7B01}">
      <dgm:prSet/>
      <dgm:spPr/>
      <dgm:t>
        <a:bodyPr/>
        <a:lstStyle/>
        <a:p>
          <a:endParaRPr lang="es-ES"/>
        </a:p>
      </dgm:t>
    </dgm:pt>
    <dgm:pt modelId="{B26CD6FC-678C-44B9-9211-9158CA18EC05}">
      <dgm:prSet phldrT="[Texto]"/>
      <dgm:spPr/>
      <dgm:t>
        <a:bodyPr/>
        <a:lstStyle/>
        <a:p>
          <a:r>
            <a:rPr lang="es-ES" dirty="0"/>
            <a:t>FINANCIERAS</a:t>
          </a:r>
        </a:p>
      </dgm:t>
    </dgm:pt>
    <dgm:pt modelId="{B4FEEECE-E763-4FFC-BCDD-C2BC9EF8C7B7}" type="parTrans" cxnId="{044615CE-83DB-4362-8E8D-1A6851C52D0C}">
      <dgm:prSet/>
      <dgm:spPr/>
      <dgm:t>
        <a:bodyPr/>
        <a:lstStyle/>
        <a:p>
          <a:endParaRPr lang="es-ES"/>
        </a:p>
      </dgm:t>
    </dgm:pt>
    <dgm:pt modelId="{3496A669-9AE1-44E0-9A66-B5C776F967AF}" type="sibTrans" cxnId="{044615CE-83DB-4362-8E8D-1A6851C52D0C}">
      <dgm:prSet/>
      <dgm:spPr/>
      <dgm:t>
        <a:bodyPr/>
        <a:lstStyle/>
        <a:p>
          <a:endParaRPr lang="es-ES"/>
        </a:p>
      </dgm:t>
    </dgm:pt>
    <dgm:pt modelId="{75ED3684-C642-4BF3-AC98-F7A025B77B8B}">
      <dgm:prSet phldrT="[Texto]"/>
      <dgm:spPr/>
      <dgm:t>
        <a:bodyPr/>
        <a:lstStyle/>
        <a:p>
          <a:r>
            <a:rPr lang="es-ES" dirty="0"/>
            <a:t>Recursos Programados vs Ejecutados</a:t>
          </a:r>
        </a:p>
      </dgm:t>
    </dgm:pt>
    <dgm:pt modelId="{35F618D1-B60C-4EBB-ADB3-AA305E859EED}" type="parTrans" cxnId="{8AF80474-2D45-4B8F-9418-012560FC453C}">
      <dgm:prSet/>
      <dgm:spPr/>
      <dgm:t>
        <a:bodyPr/>
        <a:lstStyle/>
        <a:p>
          <a:endParaRPr lang="es-ES"/>
        </a:p>
      </dgm:t>
    </dgm:pt>
    <dgm:pt modelId="{BD4F74EF-2341-4E0B-8A96-00876567D9FE}" type="sibTrans" cxnId="{8AF80474-2D45-4B8F-9418-012560FC453C}">
      <dgm:prSet/>
      <dgm:spPr/>
      <dgm:t>
        <a:bodyPr/>
        <a:lstStyle/>
        <a:p>
          <a:endParaRPr lang="es-ES"/>
        </a:p>
      </dgm:t>
    </dgm:pt>
    <dgm:pt modelId="{5DC2A3A6-7AEC-4229-843F-12038B1F597C}">
      <dgm:prSet phldrT="[Texto]"/>
      <dgm:spPr/>
      <dgm:t>
        <a:bodyPr/>
        <a:lstStyle/>
        <a:p>
          <a:r>
            <a:rPr lang="es-ES" dirty="0"/>
            <a:t>Indicadores de Producto</a:t>
          </a:r>
        </a:p>
      </dgm:t>
    </dgm:pt>
    <dgm:pt modelId="{9C26801F-6CF4-47E8-B66A-E3058A73A90D}" type="parTrans" cxnId="{61E33F76-C629-459E-8A74-D161B0003787}">
      <dgm:prSet/>
      <dgm:spPr/>
      <dgm:t>
        <a:bodyPr/>
        <a:lstStyle/>
        <a:p>
          <a:endParaRPr lang="es-ES"/>
        </a:p>
      </dgm:t>
    </dgm:pt>
    <dgm:pt modelId="{383DA9A3-F1E0-4A83-AABA-E04106337692}" type="sibTrans" cxnId="{61E33F76-C629-459E-8A74-D161B0003787}">
      <dgm:prSet/>
      <dgm:spPr/>
      <dgm:t>
        <a:bodyPr/>
        <a:lstStyle/>
        <a:p>
          <a:endParaRPr lang="es-ES"/>
        </a:p>
      </dgm:t>
    </dgm:pt>
    <dgm:pt modelId="{2ED8ABD7-E213-4733-A8DC-A2006DCFF538}" type="pres">
      <dgm:prSet presAssocID="{0F060028-F376-4150-B019-BBDE9C6EF98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C66E14-00FE-4C61-9380-6372C33E44DA}" type="pres">
      <dgm:prSet presAssocID="{02FF61A1-7254-4553-ABFA-3EAB38F94556}" presName="hierRoot1" presStyleCnt="0"/>
      <dgm:spPr/>
    </dgm:pt>
    <dgm:pt modelId="{A3FE8A71-B679-422E-8C43-D928C3F1B9FA}" type="pres">
      <dgm:prSet presAssocID="{02FF61A1-7254-4553-ABFA-3EAB38F94556}" presName="composite" presStyleCnt="0"/>
      <dgm:spPr/>
    </dgm:pt>
    <dgm:pt modelId="{1B284772-52BF-46BD-A1A4-E83BD675FA80}" type="pres">
      <dgm:prSet presAssocID="{02FF61A1-7254-4553-ABFA-3EAB38F94556}" presName="background" presStyleLbl="node0" presStyleIdx="0" presStyleCnt="1"/>
      <dgm:spPr/>
    </dgm:pt>
    <dgm:pt modelId="{075267A6-F3AE-4AE3-8D05-3448267B1BEC}" type="pres">
      <dgm:prSet presAssocID="{02FF61A1-7254-4553-ABFA-3EAB38F94556}" presName="text" presStyleLbl="fgAcc0" presStyleIdx="0" presStyleCnt="1">
        <dgm:presLayoutVars>
          <dgm:chPref val="3"/>
        </dgm:presLayoutVars>
      </dgm:prSet>
      <dgm:spPr/>
    </dgm:pt>
    <dgm:pt modelId="{0C5341DD-DD24-4C47-9007-436E0EB5A928}" type="pres">
      <dgm:prSet presAssocID="{02FF61A1-7254-4553-ABFA-3EAB38F94556}" presName="hierChild2" presStyleCnt="0"/>
      <dgm:spPr/>
    </dgm:pt>
    <dgm:pt modelId="{F59C82F9-9A29-46B1-9FAD-8324E1A1F7BE}" type="pres">
      <dgm:prSet presAssocID="{DF44268D-2DDA-4AB2-B029-342EB308EDA0}" presName="Name10" presStyleLbl="parChTrans1D2" presStyleIdx="0" presStyleCnt="2"/>
      <dgm:spPr/>
    </dgm:pt>
    <dgm:pt modelId="{1F417DBD-D5EF-4C6B-A6CE-75C32254C6B6}" type="pres">
      <dgm:prSet presAssocID="{5D982FE3-22F5-4C24-851E-34EDDA79D885}" presName="hierRoot2" presStyleCnt="0"/>
      <dgm:spPr/>
    </dgm:pt>
    <dgm:pt modelId="{51607703-862C-4E3D-A14C-F2B2C6D8FB16}" type="pres">
      <dgm:prSet presAssocID="{5D982FE3-22F5-4C24-851E-34EDDA79D885}" presName="composite2" presStyleCnt="0"/>
      <dgm:spPr/>
    </dgm:pt>
    <dgm:pt modelId="{D97407AC-8A1D-4F43-B6DE-0AC5E3DBD62B}" type="pres">
      <dgm:prSet presAssocID="{5D982FE3-22F5-4C24-851E-34EDDA79D885}" presName="background2" presStyleLbl="node2" presStyleIdx="0" presStyleCnt="2"/>
      <dgm:spPr/>
    </dgm:pt>
    <dgm:pt modelId="{2668B57B-39F9-43A9-BCD9-C0AF6A18D80D}" type="pres">
      <dgm:prSet presAssocID="{5D982FE3-22F5-4C24-851E-34EDDA79D885}" presName="text2" presStyleLbl="fgAcc2" presStyleIdx="0" presStyleCnt="2">
        <dgm:presLayoutVars>
          <dgm:chPref val="3"/>
        </dgm:presLayoutVars>
      </dgm:prSet>
      <dgm:spPr/>
    </dgm:pt>
    <dgm:pt modelId="{A1816B17-54AA-43D5-8072-AE3BB7CD21FA}" type="pres">
      <dgm:prSet presAssocID="{5D982FE3-22F5-4C24-851E-34EDDA79D885}" presName="hierChild3" presStyleCnt="0"/>
      <dgm:spPr/>
    </dgm:pt>
    <dgm:pt modelId="{B9F726C5-B70F-4B06-A8E6-5F50828C8824}" type="pres">
      <dgm:prSet presAssocID="{9C26801F-6CF4-47E8-B66A-E3058A73A90D}" presName="Name17" presStyleLbl="parChTrans1D3" presStyleIdx="0" presStyleCnt="2"/>
      <dgm:spPr/>
    </dgm:pt>
    <dgm:pt modelId="{8663AB25-BA4D-40AD-9EB3-E936C4BA4259}" type="pres">
      <dgm:prSet presAssocID="{5DC2A3A6-7AEC-4229-843F-12038B1F597C}" presName="hierRoot3" presStyleCnt="0"/>
      <dgm:spPr/>
    </dgm:pt>
    <dgm:pt modelId="{42AAE63A-55B8-468C-B378-5AF3898CEC1A}" type="pres">
      <dgm:prSet presAssocID="{5DC2A3A6-7AEC-4229-843F-12038B1F597C}" presName="composite3" presStyleCnt="0"/>
      <dgm:spPr/>
    </dgm:pt>
    <dgm:pt modelId="{F5339534-5C10-4E5F-AB27-24A8860D11B9}" type="pres">
      <dgm:prSet presAssocID="{5DC2A3A6-7AEC-4229-843F-12038B1F597C}" presName="background3" presStyleLbl="node3" presStyleIdx="0" presStyleCnt="2"/>
      <dgm:spPr/>
    </dgm:pt>
    <dgm:pt modelId="{8311D5B0-3363-47DD-803B-1A8889571B23}" type="pres">
      <dgm:prSet presAssocID="{5DC2A3A6-7AEC-4229-843F-12038B1F597C}" presName="text3" presStyleLbl="fgAcc3" presStyleIdx="0" presStyleCnt="2">
        <dgm:presLayoutVars>
          <dgm:chPref val="3"/>
        </dgm:presLayoutVars>
      </dgm:prSet>
      <dgm:spPr/>
    </dgm:pt>
    <dgm:pt modelId="{A325575C-B36B-4ABE-BB11-7C92C36B71AD}" type="pres">
      <dgm:prSet presAssocID="{5DC2A3A6-7AEC-4229-843F-12038B1F597C}" presName="hierChild4" presStyleCnt="0"/>
      <dgm:spPr/>
    </dgm:pt>
    <dgm:pt modelId="{46438881-E617-481B-BC5F-4D1AE1A7C013}" type="pres">
      <dgm:prSet presAssocID="{B4FEEECE-E763-4FFC-BCDD-C2BC9EF8C7B7}" presName="Name10" presStyleLbl="parChTrans1D2" presStyleIdx="1" presStyleCnt="2"/>
      <dgm:spPr/>
    </dgm:pt>
    <dgm:pt modelId="{F4275677-5EEC-4F71-988C-1DDCA73CCD0C}" type="pres">
      <dgm:prSet presAssocID="{B26CD6FC-678C-44B9-9211-9158CA18EC05}" presName="hierRoot2" presStyleCnt="0"/>
      <dgm:spPr/>
    </dgm:pt>
    <dgm:pt modelId="{81DFA06D-0AB0-44F9-9108-83654C556E3F}" type="pres">
      <dgm:prSet presAssocID="{B26CD6FC-678C-44B9-9211-9158CA18EC05}" presName="composite2" presStyleCnt="0"/>
      <dgm:spPr/>
    </dgm:pt>
    <dgm:pt modelId="{EDA131D3-7A3F-492A-96E6-F75F5F99CEF2}" type="pres">
      <dgm:prSet presAssocID="{B26CD6FC-678C-44B9-9211-9158CA18EC05}" presName="background2" presStyleLbl="node2" presStyleIdx="1" presStyleCnt="2"/>
      <dgm:spPr/>
    </dgm:pt>
    <dgm:pt modelId="{4A0E561C-3924-40ED-BA29-281021294640}" type="pres">
      <dgm:prSet presAssocID="{B26CD6FC-678C-44B9-9211-9158CA18EC05}" presName="text2" presStyleLbl="fgAcc2" presStyleIdx="1" presStyleCnt="2">
        <dgm:presLayoutVars>
          <dgm:chPref val="3"/>
        </dgm:presLayoutVars>
      </dgm:prSet>
      <dgm:spPr/>
    </dgm:pt>
    <dgm:pt modelId="{205BC60A-FED6-4D40-8454-316411A2C407}" type="pres">
      <dgm:prSet presAssocID="{B26CD6FC-678C-44B9-9211-9158CA18EC05}" presName="hierChild3" presStyleCnt="0"/>
      <dgm:spPr/>
    </dgm:pt>
    <dgm:pt modelId="{4849CFD3-8A4D-4934-B580-EDE95BD956F5}" type="pres">
      <dgm:prSet presAssocID="{35F618D1-B60C-4EBB-ADB3-AA305E859EED}" presName="Name17" presStyleLbl="parChTrans1D3" presStyleIdx="1" presStyleCnt="2"/>
      <dgm:spPr/>
    </dgm:pt>
    <dgm:pt modelId="{0078E974-370D-41F6-BB6A-C187E805ED7A}" type="pres">
      <dgm:prSet presAssocID="{75ED3684-C642-4BF3-AC98-F7A025B77B8B}" presName="hierRoot3" presStyleCnt="0"/>
      <dgm:spPr/>
    </dgm:pt>
    <dgm:pt modelId="{516F8948-537A-452C-AC6A-BE6C78104272}" type="pres">
      <dgm:prSet presAssocID="{75ED3684-C642-4BF3-AC98-F7A025B77B8B}" presName="composite3" presStyleCnt="0"/>
      <dgm:spPr/>
    </dgm:pt>
    <dgm:pt modelId="{FC0EC620-FAAC-4E41-98BF-4D73710A6C0A}" type="pres">
      <dgm:prSet presAssocID="{75ED3684-C642-4BF3-AC98-F7A025B77B8B}" presName="background3" presStyleLbl="node3" presStyleIdx="1" presStyleCnt="2"/>
      <dgm:spPr/>
    </dgm:pt>
    <dgm:pt modelId="{0E338CD1-ADE7-44C1-8C3A-F53F94245579}" type="pres">
      <dgm:prSet presAssocID="{75ED3684-C642-4BF3-AC98-F7A025B77B8B}" presName="text3" presStyleLbl="fgAcc3" presStyleIdx="1" presStyleCnt="2">
        <dgm:presLayoutVars>
          <dgm:chPref val="3"/>
        </dgm:presLayoutVars>
      </dgm:prSet>
      <dgm:spPr/>
    </dgm:pt>
    <dgm:pt modelId="{D4C464F6-106A-40B1-B2A2-B1A08B8AEB28}" type="pres">
      <dgm:prSet presAssocID="{75ED3684-C642-4BF3-AC98-F7A025B77B8B}" presName="hierChild4" presStyleCnt="0"/>
      <dgm:spPr/>
    </dgm:pt>
  </dgm:ptLst>
  <dgm:cxnLst>
    <dgm:cxn modelId="{64FEB117-15F5-4716-8CF4-B1D81023F4F1}" type="presOf" srcId="{5DC2A3A6-7AEC-4229-843F-12038B1F597C}" destId="{8311D5B0-3363-47DD-803B-1A8889571B23}" srcOrd="0" destOrd="0" presId="urn:microsoft.com/office/officeart/2005/8/layout/hierarchy1"/>
    <dgm:cxn modelId="{06A24F1B-CF43-48D2-A89C-EA931D06B4F5}" type="presOf" srcId="{9C26801F-6CF4-47E8-B66A-E3058A73A90D}" destId="{B9F726C5-B70F-4B06-A8E6-5F50828C8824}" srcOrd="0" destOrd="0" presId="urn:microsoft.com/office/officeart/2005/8/layout/hierarchy1"/>
    <dgm:cxn modelId="{7BBFE733-625C-430B-B45E-9C3BF8F88D7B}" type="presOf" srcId="{5D982FE3-22F5-4C24-851E-34EDDA79D885}" destId="{2668B57B-39F9-43A9-BCD9-C0AF6A18D80D}" srcOrd="0" destOrd="0" presId="urn:microsoft.com/office/officeart/2005/8/layout/hierarchy1"/>
    <dgm:cxn modelId="{5AA66148-83C4-4505-80CD-02A0C9079B1E}" type="presOf" srcId="{0F060028-F376-4150-B019-BBDE9C6EF989}" destId="{2ED8ABD7-E213-4733-A8DC-A2006DCFF538}" srcOrd="0" destOrd="0" presId="urn:microsoft.com/office/officeart/2005/8/layout/hierarchy1"/>
    <dgm:cxn modelId="{16F6384E-5AED-46F6-B2DE-D4DA7AFF7B01}" srcId="{02FF61A1-7254-4553-ABFA-3EAB38F94556}" destId="{5D982FE3-22F5-4C24-851E-34EDDA79D885}" srcOrd="0" destOrd="0" parTransId="{DF44268D-2DDA-4AB2-B029-342EB308EDA0}" sibTransId="{30CB8D15-BEE8-45C1-BED5-E6A3B0B5D6F6}"/>
    <dgm:cxn modelId="{8AF80474-2D45-4B8F-9418-012560FC453C}" srcId="{B26CD6FC-678C-44B9-9211-9158CA18EC05}" destId="{75ED3684-C642-4BF3-AC98-F7A025B77B8B}" srcOrd="0" destOrd="0" parTransId="{35F618D1-B60C-4EBB-ADB3-AA305E859EED}" sibTransId="{BD4F74EF-2341-4E0B-8A96-00876567D9FE}"/>
    <dgm:cxn modelId="{61E33F76-C629-459E-8A74-D161B0003787}" srcId="{5D982FE3-22F5-4C24-851E-34EDDA79D885}" destId="{5DC2A3A6-7AEC-4229-843F-12038B1F597C}" srcOrd="0" destOrd="0" parTransId="{9C26801F-6CF4-47E8-B66A-E3058A73A90D}" sibTransId="{383DA9A3-F1E0-4A83-AABA-E04106337692}"/>
    <dgm:cxn modelId="{A4E31B82-E45A-48B5-8981-D49D9ED8945B}" srcId="{0F060028-F376-4150-B019-BBDE9C6EF989}" destId="{02FF61A1-7254-4553-ABFA-3EAB38F94556}" srcOrd="0" destOrd="0" parTransId="{2BFD8DC0-B350-4B1C-9A77-2D4ECE76B09C}" sibTransId="{FA79CA2E-D08B-4A37-B317-AABA15C76AA8}"/>
    <dgm:cxn modelId="{6DDC999C-FE9A-4B3D-8A5B-E989B08BEACF}" type="presOf" srcId="{35F618D1-B60C-4EBB-ADB3-AA305E859EED}" destId="{4849CFD3-8A4D-4934-B580-EDE95BD956F5}" srcOrd="0" destOrd="0" presId="urn:microsoft.com/office/officeart/2005/8/layout/hierarchy1"/>
    <dgm:cxn modelId="{BFF163BA-2464-42B5-9F0D-993CF2BBEC75}" type="presOf" srcId="{02FF61A1-7254-4553-ABFA-3EAB38F94556}" destId="{075267A6-F3AE-4AE3-8D05-3448267B1BEC}" srcOrd="0" destOrd="0" presId="urn:microsoft.com/office/officeart/2005/8/layout/hierarchy1"/>
    <dgm:cxn modelId="{0B1947C0-BF08-4E72-A1FF-1C6C0A4E3EB1}" type="presOf" srcId="{75ED3684-C642-4BF3-AC98-F7A025B77B8B}" destId="{0E338CD1-ADE7-44C1-8C3A-F53F94245579}" srcOrd="0" destOrd="0" presId="urn:microsoft.com/office/officeart/2005/8/layout/hierarchy1"/>
    <dgm:cxn modelId="{FF5FB3C1-09B6-44BF-9733-FDBDA9633444}" type="presOf" srcId="{DF44268D-2DDA-4AB2-B029-342EB308EDA0}" destId="{F59C82F9-9A29-46B1-9FAD-8324E1A1F7BE}" srcOrd="0" destOrd="0" presId="urn:microsoft.com/office/officeart/2005/8/layout/hierarchy1"/>
    <dgm:cxn modelId="{044615CE-83DB-4362-8E8D-1A6851C52D0C}" srcId="{02FF61A1-7254-4553-ABFA-3EAB38F94556}" destId="{B26CD6FC-678C-44B9-9211-9158CA18EC05}" srcOrd="1" destOrd="0" parTransId="{B4FEEECE-E763-4FFC-BCDD-C2BC9EF8C7B7}" sibTransId="{3496A669-9AE1-44E0-9A66-B5C776F967AF}"/>
    <dgm:cxn modelId="{36ED90D0-0ABE-4D8A-AAC7-6AE743E0E511}" type="presOf" srcId="{B26CD6FC-678C-44B9-9211-9158CA18EC05}" destId="{4A0E561C-3924-40ED-BA29-281021294640}" srcOrd="0" destOrd="0" presId="urn:microsoft.com/office/officeart/2005/8/layout/hierarchy1"/>
    <dgm:cxn modelId="{C466A6E7-CC3B-4AC0-A222-5FDC89C1C606}" type="presOf" srcId="{B4FEEECE-E763-4FFC-BCDD-C2BC9EF8C7B7}" destId="{46438881-E617-481B-BC5F-4D1AE1A7C013}" srcOrd="0" destOrd="0" presId="urn:microsoft.com/office/officeart/2005/8/layout/hierarchy1"/>
    <dgm:cxn modelId="{3D597E10-A86E-44CD-9487-ECDEDC25F9B4}" type="presParOf" srcId="{2ED8ABD7-E213-4733-A8DC-A2006DCFF538}" destId="{B6C66E14-00FE-4C61-9380-6372C33E44DA}" srcOrd="0" destOrd="0" presId="urn:microsoft.com/office/officeart/2005/8/layout/hierarchy1"/>
    <dgm:cxn modelId="{64EDD5AD-436D-4D6E-AD8F-AC1DF6335461}" type="presParOf" srcId="{B6C66E14-00FE-4C61-9380-6372C33E44DA}" destId="{A3FE8A71-B679-422E-8C43-D928C3F1B9FA}" srcOrd="0" destOrd="0" presId="urn:microsoft.com/office/officeart/2005/8/layout/hierarchy1"/>
    <dgm:cxn modelId="{79722921-7357-413C-8040-9E3FD5F653F7}" type="presParOf" srcId="{A3FE8A71-B679-422E-8C43-D928C3F1B9FA}" destId="{1B284772-52BF-46BD-A1A4-E83BD675FA80}" srcOrd="0" destOrd="0" presId="urn:microsoft.com/office/officeart/2005/8/layout/hierarchy1"/>
    <dgm:cxn modelId="{5B9071F1-7B04-4D5C-AF83-65D280B3BAA3}" type="presParOf" srcId="{A3FE8A71-B679-422E-8C43-D928C3F1B9FA}" destId="{075267A6-F3AE-4AE3-8D05-3448267B1BEC}" srcOrd="1" destOrd="0" presId="urn:microsoft.com/office/officeart/2005/8/layout/hierarchy1"/>
    <dgm:cxn modelId="{B45A44AE-0BB5-4B2F-9639-BF0505A05711}" type="presParOf" srcId="{B6C66E14-00FE-4C61-9380-6372C33E44DA}" destId="{0C5341DD-DD24-4C47-9007-436E0EB5A928}" srcOrd="1" destOrd="0" presId="urn:microsoft.com/office/officeart/2005/8/layout/hierarchy1"/>
    <dgm:cxn modelId="{573249C2-CA1E-48E9-90A7-C4EE06457022}" type="presParOf" srcId="{0C5341DD-DD24-4C47-9007-436E0EB5A928}" destId="{F59C82F9-9A29-46B1-9FAD-8324E1A1F7BE}" srcOrd="0" destOrd="0" presId="urn:microsoft.com/office/officeart/2005/8/layout/hierarchy1"/>
    <dgm:cxn modelId="{E8C2F7A2-7EDB-4E4C-8D13-AAE85EE59801}" type="presParOf" srcId="{0C5341DD-DD24-4C47-9007-436E0EB5A928}" destId="{1F417DBD-D5EF-4C6B-A6CE-75C32254C6B6}" srcOrd="1" destOrd="0" presId="urn:microsoft.com/office/officeart/2005/8/layout/hierarchy1"/>
    <dgm:cxn modelId="{076A5531-DE43-4C76-81E5-AAD763DE39FF}" type="presParOf" srcId="{1F417DBD-D5EF-4C6B-A6CE-75C32254C6B6}" destId="{51607703-862C-4E3D-A14C-F2B2C6D8FB16}" srcOrd="0" destOrd="0" presId="urn:microsoft.com/office/officeart/2005/8/layout/hierarchy1"/>
    <dgm:cxn modelId="{3DECE5F5-8641-4D8A-AD7A-A23CAE9B6FF4}" type="presParOf" srcId="{51607703-862C-4E3D-A14C-F2B2C6D8FB16}" destId="{D97407AC-8A1D-4F43-B6DE-0AC5E3DBD62B}" srcOrd="0" destOrd="0" presId="urn:microsoft.com/office/officeart/2005/8/layout/hierarchy1"/>
    <dgm:cxn modelId="{404B2268-6382-4DB1-A69E-0C6279598E94}" type="presParOf" srcId="{51607703-862C-4E3D-A14C-F2B2C6D8FB16}" destId="{2668B57B-39F9-43A9-BCD9-C0AF6A18D80D}" srcOrd="1" destOrd="0" presId="urn:microsoft.com/office/officeart/2005/8/layout/hierarchy1"/>
    <dgm:cxn modelId="{0B838705-53CE-4384-8882-F9D433817039}" type="presParOf" srcId="{1F417DBD-D5EF-4C6B-A6CE-75C32254C6B6}" destId="{A1816B17-54AA-43D5-8072-AE3BB7CD21FA}" srcOrd="1" destOrd="0" presId="urn:microsoft.com/office/officeart/2005/8/layout/hierarchy1"/>
    <dgm:cxn modelId="{A6D1BF66-21B7-4089-83AD-DA3387D2D5BC}" type="presParOf" srcId="{A1816B17-54AA-43D5-8072-AE3BB7CD21FA}" destId="{B9F726C5-B70F-4B06-A8E6-5F50828C8824}" srcOrd="0" destOrd="0" presId="urn:microsoft.com/office/officeart/2005/8/layout/hierarchy1"/>
    <dgm:cxn modelId="{CD4C6B64-F046-4900-ADC0-AE40121ABD46}" type="presParOf" srcId="{A1816B17-54AA-43D5-8072-AE3BB7CD21FA}" destId="{8663AB25-BA4D-40AD-9EB3-E936C4BA4259}" srcOrd="1" destOrd="0" presId="urn:microsoft.com/office/officeart/2005/8/layout/hierarchy1"/>
    <dgm:cxn modelId="{C9F00BDB-6B80-4B9A-9131-8622782093F7}" type="presParOf" srcId="{8663AB25-BA4D-40AD-9EB3-E936C4BA4259}" destId="{42AAE63A-55B8-468C-B378-5AF3898CEC1A}" srcOrd="0" destOrd="0" presId="urn:microsoft.com/office/officeart/2005/8/layout/hierarchy1"/>
    <dgm:cxn modelId="{4F08FD28-7859-4D1B-9B4E-8A2816C78D02}" type="presParOf" srcId="{42AAE63A-55B8-468C-B378-5AF3898CEC1A}" destId="{F5339534-5C10-4E5F-AB27-24A8860D11B9}" srcOrd="0" destOrd="0" presId="urn:microsoft.com/office/officeart/2005/8/layout/hierarchy1"/>
    <dgm:cxn modelId="{321AE01A-5783-4623-AD01-0DA4EE0D8B00}" type="presParOf" srcId="{42AAE63A-55B8-468C-B378-5AF3898CEC1A}" destId="{8311D5B0-3363-47DD-803B-1A8889571B23}" srcOrd="1" destOrd="0" presId="urn:microsoft.com/office/officeart/2005/8/layout/hierarchy1"/>
    <dgm:cxn modelId="{A185F17D-D5A6-4750-AD49-6A8DB88D481D}" type="presParOf" srcId="{8663AB25-BA4D-40AD-9EB3-E936C4BA4259}" destId="{A325575C-B36B-4ABE-BB11-7C92C36B71AD}" srcOrd="1" destOrd="0" presId="urn:microsoft.com/office/officeart/2005/8/layout/hierarchy1"/>
    <dgm:cxn modelId="{7B8EC32B-0447-4540-BB9A-C78FC04DBA47}" type="presParOf" srcId="{0C5341DD-DD24-4C47-9007-436E0EB5A928}" destId="{46438881-E617-481B-BC5F-4D1AE1A7C013}" srcOrd="2" destOrd="0" presId="urn:microsoft.com/office/officeart/2005/8/layout/hierarchy1"/>
    <dgm:cxn modelId="{80E729C3-8941-49FF-8C56-BA3F896EA07E}" type="presParOf" srcId="{0C5341DD-DD24-4C47-9007-436E0EB5A928}" destId="{F4275677-5EEC-4F71-988C-1DDCA73CCD0C}" srcOrd="3" destOrd="0" presId="urn:microsoft.com/office/officeart/2005/8/layout/hierarchy1"/>
    <dgm:cxn modelId="{F1AC2339-C1C1-4342-B2F7-0800979BB46F}" type="presParOf" srcId="{F4275677-5EEC-4F71-988C-1DDCA73CCD0C}" destId="{81DFA06D-0AB0-44F9-9108-83654C556E3F}" srcOrd="0" destOrd="0" presId="urn:microsoft.com/office/officeart/2005/8/layout/hierarchy1"/>
    <dgm:cxn modelId="{C28C7D4A-7453-44B2-90B8-8DBE2E50A001}" type="presParOf" srcId="{81DFA06D-0AB0-44F9-9108-83654C556E3F}" destId="{EDA131D3-7A3F-492A-96E6-F75F5F99CEF2}" srcOrd="0" destOrd="0" presId="urn:microsoft.com/office/officeart/2005/8/layout/hierarchy1"/>
    <dgm:cxn modelId="{B28BFC6F-FD5D-45B3-883C-F4BA3D08EAB4}" type="presParOf" srcId="{81DFA06D-0AB0-44F9-9108-83654C556E3F}" destId="{4A0E561C-3924-40ED-BA29-281021294640}" srcOrd="1" destOrd="0" presId="urn:microsoft.com/office/officeart/2005/8/layout/hierarchy1"/>
    <dgm:cxn modelId="{D85691FC-E99C-4C1F-8DDD-39BA3C6DF721}" type="presParOf" srcId="{F4275677-5EEC-4F71-988C-1DDCA73CCD0C}" destId="{205BC60A-FED6-4D40-8454-316411A2C407}" srcOrd="1" destOrd="0" presId="urn:microsoft.com/office/officeart/2005/8/layout/hierarchy1"/>
    <dgm:cxn modelId="{F79FCB04-284F-43FD-9332-6DCB245BFDE6}" type="presParOf" srcId="{205BC60A-FED6-4D40-8454-316411A2C407}" destId="{4849CFD3-8A4D-4934-B580-EDE95BD956F5}" srcOrd="0" destOrd="0" presId="urn:microsoft.com/office/officeart/2005/8/layout/hierarchy1"/>
    <dgm:cxn modelId="{84A06E74-4091-4CF1-95CC-BD2E97FE58EE}" type="presParOf" srcId="{205BC60A-FED6-4D40-8454-316411A2C407}" destId="{0078E974-370D-41F6-BB6A-C187E805ED7A}" srcOrd="1" destOrd="0" presId="urn:microsoft.com/office/officeart/2005/8/layout/hierarchy1"/>
    <dgm:cxn modelId="{6EC4329C-307F-41F0-8E48-29DE394A5267}" type="presParOf" srcId="{0078E974-370D-41F6-BB6A-C187E805ED7A}" destId="{516F8948-537A-452C-AC6A-BE6C78104272}" srcOrd="0" destOrd="0" presId="urn:microsoft.com/office/officeart/2005/8/layout/hierarchy1"/>
    <dgm:cxn modelId="{ACA40486-8CA0-4D89-B117-61605D912895}" type="presParOf" srcId="{516F8948-537A-452C-AC6A-BE6C78104272}" destId="{FC0EC620-FAAC-4E41-98BF-4D73710A6C0A}" srcOrd="0" destOrd="0" presId="urn:microsoft.com/office/officeart/2005/8/layout/hierarchy1"/>
    <dgm:cxn modelId="{D077D8A5-BEB7-4A05-A459-B8FE0302B818}" type="presParOf" srcId="{516F8948-537A-452C-AC6A-BE6C78104272}" destId="{0E338CD1-ADE7-44C1-8C3A-F53F94245579}" srcOrd="1" destOrd="0" presId="urn:microsoft.com/office/officeart/2005/8/layout/hierarchy1"/>
    <dgm:cxn modelId="{52DBF658-D9AC-4E85-94E5-98F49EE18FD6}" type="presParOf" srcId="{0078E974-370D-41F6-BB6A-C187E805ED7A}" destId="{D4C464F6-106A-40B1-B2A2-B1A08B8AEB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9CFD3-8A4D-4934-B580-EDE95BD956F5}">
      <dsp:nvSpPr>
        <dsp:cNvPr id="0" name=""/>
        <dsp:cNvSpPr/>
      </dsp:nvSpPr>
      <dsp:spPr>
        <a:xfrm>
          <a:off x="2537251" y="1816765"/>
          <a:ext cx="91440" cy="3381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1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38881-E617-481B-BC5F-4D1AE1A7C013}">
      <dsp:nvSpPr>
        <dsp:cNvPr id="0" name=""/>
        <dsp:cNvSpPr/>
      </dsp:nvSpPr>
      <dsp:spPr>
        <a:xfrm>
          <a:off x="1872394" y="740240"/>
          <a:ext cx="710577" cy="338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53"/>
              </a:lnTo>
              <a:lnTo>
                <a:pt x="710577" y="230453"/>
              </a:lnTo>
              <a:lnTo>
                <a:pt x="710577" y="338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726C5-B70F-4B06-A8E6-5F50828C8824}">
      <dsp:nvSpPr>
        <dsp:cNvPr id="0" name=""/>
        <dsp:cNvSpPr/>
      </dsp:nvSpPr>
      <dsp:spPr>
        <a:xfrm>
          <a:off x="1116097" y="1816765"/>
          <a:ext cx="91440" cy="3381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1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C82F9-9A29-46B1-9FAD-8324E1A1F7BE}">
      <dsp:nvSpPr>
        <dsp:cNvPr id="0" name=""/>
        <dsp:cNvSpPr/>
      </dsp:nvSpPr>
      <dsp:spPr>
        <a:xfrm>
          <a:off x="1161817" y="740240"/>
          <a:ext cx="710577" cy="338170"/>
        </a:xfrm>
        <a:custGeom>
          <a:avLst/>
          <a:gdLst/>
          <a:ahLst/>
          <a:cxnLst/>
          <a:rect l="0" t="0" r="0" b="0"/>
          <a:pathLst>
            <a:path>
              <a:moveTo>
                <a:pt x="710577" y="0"/>
              </a:moveTo>
              <a:lnTo>
                <a:pt x="710577" y="230453"/>
              </a:lnTo>
              <a:lnTo>
                <a:pt x="0" y="230453"/>
              </a:lnTo>
              <a:lnTo>
                <a:pt x="0" y="338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84772-52BF-46BD-A1A4-E83BD675FA80}">
      <dsp:nvSpPr>
        <dsp:cNvPr id="0" name=""/>
        <dsp:cNvSpPr/>
      </dsp:nvSpPr>
      <dsp:spPr>
        <a:xfrm>
          <a:off x="1291013" y="1885"/>
          <a:ext cx="1162762" cy="738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7A6-F3AE-4AE3-8D05-3448267B1BEC}">
      <dsp:nvSpPr>
        <dsp:cNvPr id="0" name=""/>
        <dsp:cNvSpPr/>
      </dsp:nvSpPr>
      <dsp:spPr>
        <a:xfrm>
          <a:off x="1420208" y="124622"/>
          <a:ext cx="1162762" cy="738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METAS</a:t>
          </a:r>
        </a:p>
      </dsp:txBody>
      <dsp:txXfrm>
        <a:off x="1441834" y="146248"/>
        <a:ext cx="1119510" cy="695102"/>
      </dsp:txXfrm>
    </dsp:sp>
    <dsp:sp modelId="{D97407AC-8A1D-4F43-B6DE-0AC5E3DBD62B}">
      <dsp:nvSpPr>
        <dsp:cNvPr id="0" name=""/>
        <dsp:cNvSpPr/>
      </dsp:nvSpPr>
      <dsp:spPr>
        <a:xfrm>
          <a:off x="580435" y="1078410"/>
          <a:ext cx="1162762" cy="738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B57B-39F9-43A9-BCD9-C0AF6A18D80D}">
      <dsp:nvSpPr>
        <dsp:cNvPr id="0" name=""/>
        <dsp:cNvSpPr/>
      </dsp:nvSpPr>
      <dsp:spPr>
        <a:xfrm>
          <a:off x="709631" y="1201146"/>
          <a:ext cx="1162762" cy="738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FÍSICAS</a:t>
          </a:r>
        </a:p>
      </dsp:txBody>
      <dsp:txXfrm>
        <a:off x="731257" y="1222772"/>
        <a:ext cx="1119510" cy="695102"/>
      </dsp:txXfrm>
    </dsp:sp>
    <dsp:sp modelId="{F5339534-5C10-4E5F-AB27-24A8860D11B9}">
      <dsp:nvSpPr>
        <dsp:cNvPr id="0" name=""/>
        <dsp:cNvSpPr/>
      </dsp:nvSpPr>
      <dsp:spPr>
        <a:xfrm>
          <a:off x="580435" y="2154935"/>
          <a:ext cx="1162762" cy="738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1D5B0-3363-47DD-803B-1A8889571B23}">
      <dsp:nvSpPr>
        <dsp:cNvPr id="0" name=""/>
        <dsp:cNvSpPr/>
      </dsp:nvSpPr>
      <dsp:spPr>
        <a:xfrm>
          <a:off x="709631" y="2277671"/>
          <a:ext cx="1162762" cy="738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Indicadores de Producto</a:t>
          </a:r>
        </a:p>
      </dsp:txBody>
      <dsp:txXfrm>
        <a:off x="731257" y="2299297"/>
        <a:ext cx="1119510" cy="695102"/>
      </dsp:txXfrm>
    </dsp:sp>
    <dsp:sp modelId="{EDA131D3-7A3F-492A-96E6-F75F5F99CEF2}">
      <dsp:nvSpPr>
        <dsp:cNvPr id="0" name=""/>
        <dsp:cNvSpPr/>
      </dsp:nvSpPr>
      <dsp:spPr>
        <a:xfrm>
          <a:off x="2001590" y="1078410"/>
          <a:ext cx="1162762" cy="738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E561C-3924-40ED-BA29-281021294640}">
      <dsp:nvSpPr>
        <dsp:cNvPr id="0" name=""/>
        <dsp:cNvSpPr/>
      </dsp:nvSpPr>
      <dsp:spPr>
        <a:xfrm>
          <a:off x="2130786" y="1201146"/>
          <a:ext cx="1162762" cy="738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FINANCIERAS</a:t>
          </a:r>
        </a:p>
      </dsp:txBody>
      <dsp:txXfrm>
        <a:off x="2152412" y="1222772"/>
        <a:ext cx="1119510" cy="695102"/>
      </dsp:txXfrm>
    </dsp:sp>
    <dsp:sp modelId="{FC0EC620-FAAC-4E41-98BF-4D73710A6C0A}">
      <dsp:nvSpPr>
        <dsp:cNvPr id="0" name=""/>
        <dsp:cNvSpPr/>
      </dsp:nvSpPr>
      <dsp:spPr>
        <a:xfrm>
          <a:off x="2001590" y="2154935"/>
          <a:ext cx="1162762" cy="738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38CD1-ADE7-44C1-8C3A-F53F94245579}">
      <dsp:nvSpPr>
        <dsp:cNvPr id="0" name=""/>
        <dsp:cNvSpPr/>
      </dsp:nvSpPr>
      <dsp:spPr>
        <a:xfrm>
          <a:off x="2130786" y="2277671"/>
          <a:ext cx="1162762" cy="738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Recursos Programados vs Ejecutados</a:t>
          </a:r>
        </a:p>
      </dsp:txBody>
      <dsp:txXfrm>
        <a:off x="2152412" y="2299297"/>
        <a:ext cx="1119510" cy="695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9CFD3-8A4D-4934-B580-EDE95BD956F5}">
      <dsp:nvSpPr>
        <dsp:cNvPr id="0" name=""/>
        <dsp:cNvSpPr/>
      </dsp:nvSpPr>
      <dsp:spPr>
        <a:xfrm>
          <a:off x="2735937" y="1960281"/>
          <a:ext cx="91440" cy="3649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38881-E617-481B-BC5F-4D1AE1A7C013}">
      <dsp:nvSpPr>
        <dsp:cNvPr id="0" name=""/>
        <dsp:cNvSpPr/>
      </dsp:nvSpPr>
      <dsp:spPr>
        <a:xfrm>
          <a:off x="2014742" y="798405"/>
          <a:ext cx="766915" cy="36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24"/>
              </a:lnTo>
              <a:lnTo>
                <a:pt x="766915" y="248724"/>
              </a:lnTo>
              <a:lnTo>
                <a:pt x="766915" y="3649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726C5-B70F-4B06-A8E6-5F50828C8824}">
      <dsp:nvSpPr>
        <dsp:cNvPr id="0" name=""/>
        <dsp:cNvSpPr/>
      </dsp:nvSpPr>
      <dsp:spPr>
        <a:xfrm>
          <a:off x="1202107" y="1960281"/>
          <a:ext cx="91440" cy="3649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C82F9-9A29-46B1-9FAD-8324E1A1F7BE}">
      <dsp:nvSpPr>
        <dsp:cNvPr id="0" name=""/>
        <dsp:cNvSpPr/>
      </dsp:nvSpPr>
      <dsp:spPr>
        <a:xfrm>
          <a:off x="1247827" y="798405"/>
          <a:ext cx="766915" cy="364981"/>
        </a:xfrm>
        <a:custGeom>
          <a:avLst/>
          <a:gdLst/>
          <a:ahLst/>
          <a:cxnLst/>
          <a:rect l="0" t="0" r="0" b="0"/>
          <a:pathLst>
            <a:path>
              <a:moveTo>
                <a:pt x="766915" y="0"/>
              </a:moveTo>
              <a:lnTo>
                <a:pt x="766915" y="248724"/>
              </a:lnTo>
              <a:lnTo>
                <a:pt x="0" y="248724"/>
              </a:lnTo>
              <a:lnTo>
                <a:pt x="0" y="3649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84772-52BF-46BD-A1A4-E83BD675FA80}">
      <dsp:nvSpPr>
        <dsp:cNvPr id="0" name=""/>
        <dsp:cNvSpPr/>
      </dsp:nvSpPr>
      <dsp:spPr>
        <a:xfrm>
          <a:off x="1387266" y="1510"/>
          <a:ext cx="1254951" cy="7968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7A6-F3AE-4AE3-8D05-3448267B1BEC}">
      <dsp:nvSpPr>
        <dsp:cNvPr id="0" name=""/>
        <dsp:cNvSpPr/>
      </dsp:nvSpPr>
      <dsp:spPr>
        <a:xfrm>
          <a:off x="1526705" y="133977"/>
          <a:ext cx="1254951" cy="79689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METAS</a:t>
          </a:r>
        </a:p>
      </dsp:txBody>
      <dsp:txXfrm>
        <a:off x="1550045" y="157317"/>
        <a:ext cx="1208271" cy="750214"/>
      </dsp:txXfrm>
    </dsp:sp>
    <dsp:sp modelId="{D97407AC-8A1D-4F43-B6DE-0AC5E3DBD62B}">
      <dsp:nvSpPr>
        <dsp:cNvPr id="0" name=""/>
        <dsp:cNvSpPr/>
      </dsp:nvSpPr>
      <dsp:spPr>
        <a:xfrm>
          <a:off x="620351" y="1163387"/>
          <a:ext cx="1254951" cy="7968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B57B-39F9-43A9-BCD9-C0AF6A18D80D}">
      <dsp:nvSpPr>
        <dsp:cNvPr id="0" name=""/>
        <dsp:cNvSpPr/>
      </dsp:nvSpPr>
      <dsp:spPr>
        <a:xfrm>
          <a:off x="759790" y="1295854"/>
          <a:ext cx="1254951" cy="79689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FÍSICAS</a:t>
          </a:r>
        </a:p>
      </dsp:txBody>
      <dsp:txXfrm>
        <a:off x="783130" y="1319194"/>
        <a:ext cx="1208271" cy="750214"/>
      </dsp:txXfrm>
    </dsp:sp>
    <dsp:sp modelId="{F5339534-5C10-4E5F-AB27-24A8860D11B9}">
      <dsp:nvSpPr>
        <dsp:cNvPr id="0" name=""/>
        <dsp:cNvSpPr/>
      </dsp:nvSpPr>
      <dsp:spPr>
        <a:xfrm>
          <a:off x="620351" y="2325263"/>
          <a:ext cx="1254951" cy="7968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1D5B0-3363-47DD-803B-1A8889571B23}">
      <dsp:nvSpPr>
        <dsp:cNvPr id="0" name=""/>
        <dsp:cNvSpPr/>
      </dsp:nvSpPr>
      <dsp:spPr>
        <a:xfrm>
          <a:off x="759790" y="2457730"/>
          <a:ext cx="1254951" cy="79689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Indicadores de Producto</a:t>
          </a:r>
        </a:p>
      </dsp:txBody>
      <dsp:txXfrm>
        <a:off x="783130" y="2481070"/>
        <a:ext cx="1208271" cy="750214"/>
      </dsp:txXfrm>
    </dsp:sp>
    <dsp:sp modelId="{EDA131D3-7A3F-492A-96E6-F75F5F99CEF2}">
      <dsp:nvSpPr>
        <dsp:cNvPr id="0" name=""/>
        <dsp:cNvSpPr/>
      </dsp:nvSpPr>
      <dsp:spPr>
        <a:xfrm>
          <a:off x="2154181" y="1163387"/>
          <a:ext cx="1254951" cy="7968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E561C-3924-40ED-BA29-281021294640}">
      <dsp:nvSpPr>
        <dsp:cNvPr id="0" name=""/>
        <dsp:cNvSpPr/>
      </dsp:nvSpPr>
      <dsp:spPr>
        <a:xfrm>
          <a:off x="2293620" y="1295854"/>
          <a:ext cx="1254951" cy="79689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FINANCIERAS</a:t>
          </a:r>
        </a:p>
      </dsp:txBody>
      <dsp:txXfrm>
        <a:off x="2316960" y="1319194"/>
        <a:ext cx="1208271" cy="750214"/>
      </dsp:txXfrm>
    </dsp:sp>
    <dsp:sp modelId="{FC0EC620-FAAC-4E41-98BF-4D73710A6C0A}">
      <dsp:nvSpPr>
        <dsp:cNvPr id="0" name=""/>
        <dsp:cNvSpPr/>
      </dsp:nvSpPr>
      <dsp:spPr>
        <a:xfrm>
          <a:off x="2154181" y="2325263"/>
          <a:ext cx="1254951" cy="7968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38CD1-ADE7-44C1-8C3A-F53F94245579}">
      <dsp:nvSpPr>
        <dsp:cNvPr id="0" name=""/>
        <dsp:cNvSpPr/>
      </dsp:nvSpPr>
      <dsp:spPr>
        <a:xfrm>
          <a:off x="2293620" y="2457730"/>
          <a:ext cx="1254951" cy="79689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Recursos Programados vs Ejecutados</a:t>
          </a:r>
        </a:p>
      </dsp:txBody>
      <dsp:txXfrm>
        <a:off x="2316960" y="2481070"/>
        <a:ext cx="1208271" cy="750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0.64332</cdr:x>
      <cdr:y>0.78737</cdr:y>
    </cdr:from>
    <cdr:to>
      <cdr:x>0.95922</cdr:x>
      <cdr:y>0.9583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865691" y="4678675"/>
          <a:ext cx="2880326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19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39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358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477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596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716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835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6954" algn="l" defTabSz="914239" rtl="0" eaLnBrk="1" latinLnBrk="0" hangingPunct="1">
            <a:defRPr sz="184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/>
          <a:r>
            <a:rPr lang="es-CO" sz="1000" b="1" i="1" dirty="0">
              <a:latin typeface="Arial" panose="020B0604020202020204" pitchFamily="34" charset="0"/>
              <a:cs typeface="Arial" panose="020B0604020202020204" pitchFamily="34" charset="0"/>
            </a:rPr>
            <a:t>*La FLA, tiene una ejecución financiera del 771,83%, ya que en el Plan Plurianual le fueron planeados $17.890 y al 31 de Diciembre de 2019, se le han otorgado $142.775 de los cuales ha ejecutado $138.082.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0.21649</cdr:x>
      <cdr:y>0.31115</cdr:y>
    </cdr:from>
    <cdr:to>
      <cdr:x>0.5</cdr:x>
      <cdr:y>0.43347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B0811351-50B7-40C4-A65B-8FA9CFCDDB74}"/>
            </a:ext>
          </a:extLst>
        </cdr:cNvPr>
        <cdr:cNvCxnSpPr/>
      </cdr:nvCxnSpPr>
      <cdr:spPr>
        <a:xfrm xmlns:a="http://schemas.openxmlformats.org/drawingml/2006/main">
          <a:off x="1512168" y="1282178"/>
          <a:ext cx="1980220" cy="504056"/>
        </a:xfrm>
        <a:prstGeom xmlns:a="http://schemas.openxmlformats.org/drawingml/2006/main" prst="line">
          <a:avLst/>
        </a:prstGeom>
        <a:ln xmlns:a="http://schemas.openxmlformats.org/drawingml/2006/main" w="34925" cmpd="sng">
          <a:solidFill>
            <a:srgbClr val="00B05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0.18914</cdr:x>
      <cdr:y>0.30508</cdr:y>
    </cdr:from>
    <cdr:to>
      <cdr:x>0.87481</cdr:x>
      <cdr:y>0.64773</cdr:y>
    </cdr:to>
    <cdr:cxnSp macro="">
      <cdr:nvCxnSpPr>
        <cdr:cNvPr id="6" name="Conector recto 5">
          <a:extLst xmlns:a="http://schemas.openxmlformats.org/drawingml/2006/main">
            <a:ext uri="{FF2B5EF4-FFF2-40B4-BE49-F238E27FC236}">
              <a16:creationId xmlns:a16="http://schemas.microsoft.com/office/drawing/2014/main" id="{86B9E120-F13F-4BBF-87CE-B763E2A7A5E6}"/>
            </a:ext>
          </a:extLst>
        </cdr:cNvPr>
        <cdr:cNvCxnSpPr/>
      </cdr:nvCxnSpPr>
      <cdr:spPr>
        <a:xfrm xmlns:a="http://schemas.openxmlformats.org/drawingml/2006/main">
          <a:off x="1344140" y="1162908"/>
          <a:ext cx="4872820" cy="13061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0.14404</cdr:x>
      <cdr:y>0.50522</cdr:y>
    </cdr:from>
    <cdr:to>
      <cdr:x>0.88436</cdr:x>
      <cdr:y>0.6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852E5646-E10D-4902-9CF2-7F989B60737D}"/>
            </a:ext>
          </a:extLst>
        </cdr:cNvPr>
        <cdr:cNvCxnSpPr/>
      </cdr:nvCxnSpPr>
      <cdr:spPr>
        <a:xfrm xmlns:a="http://schemas.openxmlformats.org/drawingml/2006/main" flipV="1">
          <a:off x="661989" y="1491791"/>
          <a:ext cx="3402376" cy="27985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0.07396</cdr:x>
      <cdr:y>0.69498</cdr:y>
    </cdr:from>
    <cdr:to>
      <cdr:x>0.24843</cdr:x>
      <cdr:y>0.81109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338045" y="1854364"/>
          <a:ext cx="797442" cy="3098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dirty="0">
              <a:solidFill>
                <a:srgbClr val="FF0000"/>
              </a:solidFill>
            </a:rPr>
            <a:t>Línea</a:t>
          </a:r>
          <a:r>
            <a:rPr lang="es-CO" sz="1000" baseline="0" dirty="0">
              <a:solidFill>
                <a:srgbClr val="FF0000"/>
              </a:solidFill>
            </a:rPr>
            <a:t> Base</a:t>
          </a:r>
          <a:endParaRPr lang="es-CO" sz="1000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0.15729</cdr:x>
      <cdr:y>0.34722</cdr:y>
    </cdr:from>
    <cdr:to>
      <cdr:x>0.90521</cdr:x>
      <cdr:y>0.72222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33A41134-DF66-4430-A1F5-BBBA518CB208}"/>
            </a:ext>
          </a:extLst>
        </cdr:cNvPr>
        <cdr:cNvCxnSpPr/>
      </cdr:nvCxnSpPr>
      <cdr:spPr>
        <a:xfrm xmlns:a="http://schemas.openxmlformats.org/drawingml/2006/main" flipV="1">
          <a:off x="719138" y="952500"/>
          <a:ext cx="3419475" cy="102870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0.06563</cdr:x>
      <cdr:y>0.31597</cdr:y>
    </cdr:from>
    <cdr:to>
      <cdr:x>0.76354</cdr:x>
      <cdr:y>0.82292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C861BD1C-0DD6-4054-BD83-AFA2E02BFAB7}"/>
            </a:ext>
          </a:extLst>
        </cdr:cNvPr>
        <cdr:cNvCxnSpPr/>
      </cdr:nvCxnSpPr>
      <cdr:spPr>
        <a:xfrm xmlns:a="http://schemas.openxmlformats.org/drawingml/2006/main" flipV="1">
          <a:off x="300038" y="866775"/>
          <a:ext cx="3190875" cy="1390651"/>
        </a:xfrm>
        <a:prstGeom xmlns:a="http://schemas.openxmlformats.org/drawingml/2006/main" prst="line">
          <a:avLst/>
        </a:prstGeom>
        <a:ln xmlns:a="http://schemas.openxmlformats.org/drawingml/2006/main">
          <a:noFill/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0.83229</cdr:x>
      <cdr:y>0.26042</cdr:y>
    </cdr:from>
    <cdr:to>
      <cdr:x>0.98229</cdr:x>
      <cdr:y>0.32292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805238" y="714375"/>
          <a:ext cx="685800" cy="171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0.15186</cdr:x>
      <cdr:y>0.36262</cdr:y>
    </cdr:from>
    <cdr:to>
      <cdr:x>0.88875</cdr:x>
      <cdr:y>0.73731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A548A91C-4C26-4303-B49F-D6BE0AC62511}"/>
            </a:ext>
          </a:extLst>
        </cdr:cNvPr>
        <cdr:cNvCxnSpPr/>
      </cdr:nvCxnSpPr>
      <cdr:spPr>
        <a:xfrm xmlns:a="http://schemas.openxmlformats.org/drawingml/2006/main" flipV="1">
          <a:off x="1070109" y="1393778"/>
          <a:ext cx="5192703" cy="144016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0.12381</cdr:x>
      <cdr:y>0.56231</cdr:y>
    </cdr:from>
    <cdr:to>
      <cdr:x>0.87838</cdr:x>
      <cdr:y>0.90663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281C7584-35E2-43DD-A974-5E21681C6E7E}"/>
            </a:ext>
          </a:extLst>
        </cdr:cNvPr>
        <cdr:cNvCxnSpPr/>
      </cdr:nvCxnSpPr>
      <cdr:spPr>
        <a:xfrm xmlns:a="http://schemas.openxmlformats.org/drawingml/2006/main" flipV="1">
          <a:off x="936104" y="2420565"/>
          <a:ext cx="5705187" cy="14821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</cdr:x>
      <cdr:y>0.20591</cdr:y>
    </cdr:from>
    <cdr:to>
      <cdr:x>0.5</cdr:x>
      <cdr:y>0.37718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D87024A1-A733-4300-8A58-DAD4FCDFB691}"/>
            </a:ext>
          </a:extLst>
        </cdr:cNvPr>
        <cdr:cNvCxnSpPr/>
      </cdr:nvCxnSpPr>
      <cdr:spPr>
        <a:xfrm xmlns:a="http://schemas.openxmlformats.org/drawingml/2006/main">
          <a:off x="1440160" y="952263"/>
          <a:ext cx="2160240" cy="792088"/>
        </a:xfrm>
        <a:prstGeom xmlns:a="http://schemas.openxmlformats.org/drawingml/2006/main" prst="line">
          <a:avLst/>
        </a:prstGeom>
        <a:ln xmlns:a="http://schemas.openxmlformats.org/drawingml/2006/main" w="31750" cmpd="sng">
          <a:solidFill>
            <a:srgbClr val="00B05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0.21563</cdr:x>
      <cdr:y>0.23835</cdr:y>
    </cdr:from>
    <cdr:to>
      <cdr:x>0.91771</cdr:x>
      <cdr:y>0.56127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A6B90535-9D81-47A0-AA67-110C6CD4979C}"/>
            </a:ext>
          </a:extLst>
        </cdr:cNvPr>
        <cdr:cNvCxnSpPr/>
      </cdr:nvCxnSpPr>
      <cdr:spPr>
        <a:xfrm xmlns:a="http://schemas.openxmlformats.org/drawingml/2006/main">
          <a:off x="985838" y="703792"/>
          <a:ext cx="3209925" cy="9534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C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0.21566</cdr:x>
      <cdr:y>0.23437</cdr:y>
    </cdr:from>
    <cdr:to>
      <cdr:x>0.68805</cdr:x>
      <cdr:y>0.6442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6CF670C7-7EDC-4CFF-8440-D67C76ED7F43}"/>
            </a:ext>
          </a:extLst>
        </cdr:cNvPr>
        <cdr:cNvCxnSpPr/>
      </cdr:nvCxnSpPr>
      <cdr:spPr>
        <a:xfrm xmlns:a="http://schemas.openxmlformats.org/drawingml/2006/main">
          <a:off x="1512168" y="1029458"/>
          <a:ext cx="3312368" cy="1800200"/>
        </a:xfrm>
        <a:prstGeom xmlns:a="http://schemas.openxmlformats.org/drawingml/2006/main" prst="line">
          <a:avLst/>
        </a:prstGeom>
        <a:ln xmlns:a="http://schemas.openxmlformats.org/drawingml/2006/main" w="34925" cmpd="sng">
          <a:solidFill>
            <a:srgbClr val="00B05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0DDFF37-FBFA-4934-9916-E654930FCE0C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4D6744B-10C8-4E72-9CB8-C6E061E0B7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530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 presenta</a:t>
            </a:r>
            <a:r>
              <a:rPr lang="es-CO" baseline="0" dirty="0"/>
              <a:t> ante la honorable Asamblea el informe de avance del Plan de desarrollo “Antioquia Piensa en Grande”, con información  2016 a diciembre 31 de 2018.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6744B-10C8-4E72-9CB8-C6E061E0B7EC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900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 presenta</a:t>
            </a:r>
            <a:r>
              <a:rPr lang="es-CO" baseline="0" dirty="0"/>
              <a:t> ante la honorable Asamblea el informe de avance del Plan de desarrollo “Antioquia Piensa en Grande”, con información  2016 a diciembre 31 de 2018.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6744B-10C8-4E72-9CB8-C6E061E0B7EC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309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información</a:t>
            </a:r>
            <a:r>
              <a:rPr lang="es-CO" baseline="0" dirty="0"/>
              <a:t> es extractada del aplicativo de seguimiento al Plan de desarrollo OMEGA y es suministrada por funcionarios responsables de los proyectos de cada organismo.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6744B-10C8-4E72-9CB8-C6E061E0B7EC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852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aseline="0" dirty="0"/>
              <a:t>El avance físico es ponderado, según criterio de asignación de recursos financieros en el Plan de desarrollo, </a:t>
            </a:r>
            <a:r>
              <a:rPr lang="es-CO" b="1" baseline="0" dirty="0"/>
              <a:t>el financiero no se pondera</a:t>
            </a:r>
            <a:r>
              <a:rPr lang="es-CO" baseline="0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6744B-10C8-4E72-9CB8-C6E061E0B7EC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816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6744B-10C8-4E72-9CB8-C6E061E0B7EC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720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031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063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64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ó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9229725" y="0"/>
            <a:ext cx="2593181" cy="7080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rIns="57150" rtlCol="0" anchor="t"/>
          <a:lstStyle/>
          <a:p>
            <a:pPr algn="l" defTabSz="767592">
              <a:spcBef>
                <a:spcPts val="250"/>
              </a:spcBef>
              <a:buNone/>
            </a:pPr>
            <a:r>
              <a:rPr lang="es-ES" sz="2000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algn="l" defTabSz="767592">
              <a:spcBef>
                <a:spcPts val="250"/>
              </a:spcBef>
              <a:buNone/>
            </a:pPr>
            <a:r>
              <a:rPr lang="es-ES" sz="1375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algn="l" defTabSz="767592">
              <a:spcBef>
                <a:spcPts val="62"/>
              </a:spcBef>
              <a:buNone/>
            </a:pPr>
            <a:endParaRPr lang="es-ES" sz="1250" noProof="1">
              <a:latin typeface="Calibri Light"/>
              <a:cs typeface="Calibri"/>
            </a:endParaRPr>
          </a:p>
          <a:p>
            <a:pPr algn="l" defTabSz="767592">
              <a:spcBef>
                <a:spcPts val="250"/>
              </a:spcBef>
              <a:buNone/>
            </a:pPr>
            <a:r>
              <a:rPr lang="es-ES" sz="1833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algn="l" defTabSz="767592">
              <a:spcBef>
                <a:spcPts val="250"/>
              </a:spcBef>
              <a:buNone/>
            </a:pPr>
            <a:r>
              <a:rPr lang="es-ES" sz="1375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algn="l" defTabSz="767592">
              <a:spcBef>
                <a:spcPts val="500"/>
              </a:spcBef>
              <a:buNone/>
            </a:pPr>
            <a:r>
              <a:rPr lang="es-ES" sz="1375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algn="l" defTabSz="767592">
              <a:spcBef>
                <a:spcPts val="500"/>
              </a:spcBef>
              <a:buNone/>
            </a:pPr>
            <a:r>
              <a:rPr lang="es-ES" sz="1375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algn="l" defTabSz="767592">
              <a:spcBef>
                <a:spcPts val="500"/>
              </a:spcBef>
              <a:buNone/>
            </a:pPr>
            <a:r>
              <a:rPr lang="es-ES" sz="1375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Haga clic en una imagen, pulse la tecla Supr y luego haga clic en el icono para agregar la imagen.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241300" y="852897"/>
            <a:ext cx="6286336" cy="13465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5" y="1181100"/>
            <a:ext cx="2667000" cy="2667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 bwMode="ltGray">
          <a:xfrm>
            <a:off x="238125" y="1482090"/>
            <a:ext cx="2667000" cy="569286"/>
          </a:xfrm>
          <a:solidFill>
            <a:schemeClr val="tx2">
              <a:lumMod val="10000"/>
              <a:lumOff val="90000"/>
            </a:schemeClr>
          </a:solidFill>
        </p:spPr>
        <p:txBody>
          <a:bodyPr lIns="365760" rIns="365760" anchor="ctr">
            <a:noAutofit/>
          </a:bodyPr>
          <a:lstStyle>
            <a:lvl1pPr marL="0" indent="0">
              <a:spcBef>
                <a:spcPts val="250"/>
              </a:spcBef>
              <a:buFont typeface="Arial" panose="020B0604020202020204" pitchFamily="34" charset="0"/>
              <a:buNone/>
              <a:defRPr sz="917" baseline="0"/>
            </a:lvl1pPr>
            <a:lvl2pPr marL="119043" indent="-119043">
              <a:spcBef>
                <a:spcPts val="250"/>
              </a:spcBef>
              <a:buFont typeface="Arial" panose="020B0604020202020204" pitchFamily="34" charset="0"/>
              <a:buChar char="•"/>
              <a:defRPr sz="917"/>
            </a:lvl2pPr>
            <a:lvl3pPr marL="119043" indent="-119043">
              <a:spcBef>
                <a:spcPts val="250"/>
              </a:spcBef>
              <a:buFont typeface="Arial" panose="020B0604020202020204" pitchFamily="34" charset="0"/>
              <a:buChar char="•"/>
              <a:defRPr sz="917"/>
            </a:lvl3pPr>
            <a:lvl4pPr marL="0" indent="0">
              <a:spcBef>
                <a:spcPts val="250"/>
              </a:spcBef>
              <a:buNone/>
              <a:defRPr sz="917"/>
            </a:lvl4pPr>
            <a:lvl5pPr marL="0" indent="0">
              <a:spcBef>
                <a:spcPts val="250"/>
              </a:spcBef>
              <a:buNone/>
              <a:defRPr sz="917"/>
            </a:lvl5pPr>
            <a:lvl6pPr marL="0" indent="0">
              <a:spcBef>
                <a:spcPts val="250"/>
              </a:spcBef>
              <a:buNone/>
              <a:defRPr sz="917"/>
            </a:lvl6pPr>
            <a:lvl7pPr marL="0" indent="0">
              <a:spcBef>
                <a:spcPts val="250"/>
              </a:spcBef>
              <a:buNone/>
              <a:defRPr sz="917"/>
            </a:lvl7pPr>
            <a:lvl8pPr marL="0" indent="0">
              <a:spcBef>
                <a:spcPts val="250"/>
              </a:spcBef>
              <a:buNone/>
              <a:defRPr sz="917"/>
            </a:lvl8pPr>
            <a:lvl9pPr marL="0" indent="0">
              <a:spcBef>
                <a:spcPts val="250"/>
              </a:spcBef>
              <a:buNone/>
              <a:defRPr sz="917"/>
            </a:lvl9pPr>
          </a:lstStyle>
          <a:p>
            <a:pPr lvl="0"/>
            <a:r>
              <a:rPr lang="en-US" dirty="0"/>
              <a:t>Type your question or a statement of the problem here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238125" y="2186940"/>
            <a:ext cx="2667000" cy="2667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238125" y="2472690"/>
            <a:ext cx="2667000" cy="584897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38125" y="3114675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238125" y="3425190"/>
            <a:ext cx="2667000" cy="1255721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38125" y="4768215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238125" y="5069205"/>
            <a:ext cx="2667000" cy="152019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500" y="1181100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3238500" y="1482090"/>
            <a:ext cx="2667000" cy="1415741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3238500" y="2985135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3238500" y="3286125"/>
            <a:ext cx="2667000" cy="1394786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3238500" y="4768215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3238500" y="5069205"/>
            <a:ext cx="2667000" cy="152019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6229350" y="1181100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6229350" y="1482090"/>
            <a:ext cx="2667000" cy="152400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6229350" y="3107257"/>
            <a:ext cx="2667000" cy="945544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6229350" y="4118249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6229350" y="4419239"/>
            <a:ext cx="2667000" cy="905164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6229350" y="5358765"/>
            <a:ext cx="2667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6229350" y="5659755"/>
            <a:ext cx="2667000" cy="92964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3"/>
            </a:lvl2pPr>
            <a:lvl3pPr>
              <a:defRPr sz="583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3"/>
          </p:nvPr>
        </p:nvSpPr>
        <p:spPr>
          <a:xfrm>
            <a:off x="6723062" y="0"/>
            <a:ext cx="2420938" cy="800509"/>
          </a:xfrm>
          <a:effectDag name="">
            <a:cont type="tree" name="">
              <a:effect ref="fillLine"/>
              <a:alphaMod>
                <a:cont name="">
                  <a:fill>
                    <a:gradFill>
                      <a:gsLst>
                        <a:gs pos="60000">
                          <a:srgbClr val="000000">
                            <a:alpha val="100000"/>
                          </a:srgbClr>
                        </a:gs>
                        <a:gs pos="97000">
                          <a:srgbClr val="000000">
                            <a:alpha val="0"/>
                          </a:srgbClr>
                        </a:gs>
                      </a:gsLst>
                      <a:lin ang="10800000"/>
                    </a:gradFill>
                  </a:fill>
                </a:cont>
              </a:alphaMod>
            </a:cont>
          </a:effectDag>
        </p:spPr>
        <p:txBody>
          <a:bodyPr lIns="91440" tIns="457200" rIns="9144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2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>
          <p15:clr>
            <a:srgbClr val="A4A3A4"/>
          </p15:clr>
        </p15:guide>
        <p15:guide id="2" pos="1848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461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33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1pPr>
            <a:lvl2pPr marL="445959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891917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3pPr>
            <a:lvl4pPr marL="1337876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4pPr>
            <a:lvl5pPr marL="1783834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5pPr>
            <a:lvl6pPr marL="2229793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6pPr>
            <a:lvl7pPr marL="2675752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7pPr>
            <a:lvl8pPr marL="3121710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8pPr>
            <a:lvl9pPr marL="3567669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11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36"/>
            </a:lvl1pPr>
            <a:lvl2pPr>
              <a:defRPr sz="2309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736"/>
            </a:lvl1pPr>
            <a:lvl2pPr>
              <a:defRPr sz="2309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192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45959" indent="0">
              <a:buNone/>
              <a:defRPr sz="1967" b="1"/>
            </a:lvl2pPr>
            <a:lvl3pPr marL="891917" indent="0">
              <a:buNone/>
              <a:defRPr sz="1796" b="1"/>
            </a:lvl3pPr>
            <a:lvl4pPr marL="1337876" indent="0">
              <a:buNone/>
              <a:defRPr sz="1539" b="1"/>
            </a:lvl4pPr>
            <a:lvl5pPr marL="1783834" indent="0">
              <a:buNone/>
              <a:defRPr sz="1539" b="1"/>
            </a:lvl5pPr>
            <a:lvl6pPr marL="2229793" indent="0">
              <a:buNone/>
              <a:defRPr sz="1539" b="1"/>
            </a:lvl6pPr>
            <a:lvl7pPr marL="2675752" indent="0">
              <a:buNone/>
              <a:defRPr sz="1539" b="1"/>
            </a:lvl7pPr>
            <a:lvl8pPr marL="3121710" indent="0">
              <a:buNone/>
              <a:defRPr sz="1539" b="1"/>
            </a:lvl8pPr>
            <a:lvl9pPr marL="3567669" indent="0">
              <a:buNone/>
              <a:defRPr sz="153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45959" indent="0">
              <a:buNone/>
              <a:defRPr sz="1967" b="1"/>
            </a:lvl2pPr>
            <a:lvl3pPr marL="891917" indent="0">
              <a:buNone/>
              <a:defRPr sz="1796" b="1"/>
            </a:lvl3pPr>
            <a:lvl4pPr marL="1337876" indent="0">
              <a:buNone/>
              <a:defRPr sz="1539" b="1"/>
            </a:lvl4pPr>
            <a:lvl5pPr marL="1783834" indent="0">
              <a:buNone/>
              <a:defRPr sz="1539" b="1"/>
            </a:lvl5pPr>
            <a:lvl6pPr marL="2229793" indent="0">
              <a:buNone/>
              <a:defRPr sz="1539" b="1"/>
            </a:lvl6pPr>
            <a:lvl7pPr marL="2675752" indent="0">
              <a:buNone/>
              <a:defRPr sz="1539" b="1"/>
            </a:lvl7pPr>
            <a:lvl8pPr marL="3121710" indent="0">
              <a:buNone/>
              <a:defRPr sz="1539" b="1"/>
            </a:lvl8pPr>
            <a:lvl9pPr marL="3567669" indent="0">
              <a:buNone/>
              <a:defRPr sz="153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38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Picture 3" descr="D:\LOSORIOAR\My Documents\Gobernación\iDENTIDAD\PLANTILLA-POWER-PONIN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63" cy="68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4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  <p:pic>
        <p:nvPicPr>
          <p:cNvPr id="5" name="Picture 3" descr="D:\LOSORIOAR\My Documents\Gobernación\iDENTIDAD\PLANTILLA-POWER-PONIN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63" cy="68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25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164"/>
            </a:lvl1pPr>
            <a:lvl2pPr>
              <a:defRPr sz="2736"/>
            </a:lvl2pPr>
            <a:lvl3pPr>
              <a:defRPr sz="2309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368"/>
            </a:lvl1pPr>
            <a:lvl2pPr marL="445959" indent="0">
              <a:buNone/>
              <a:defRPr sz="1197"/>
            </a:lvl2pPr>
            <a:lvl3pPr marL="891917" indent="0">
              <a:buNone/>
              <a:defRPr sz="941"/>
            </a:lvl3pPr>
            <a:lvl4pPr marL="1337876" indent="0">
              <a:buNone/>
              <a:defRPr sz="855"/>
            </a:lvl4pPr>
            <a:lvl5pPr marL="1783834" indent="0">
              <a:buNone/>
              <a:defRPr sz="855"/>
            </a:lvl5pPr>
            <a:lvl6pPr marL="2229793" indent="0">
              <a:buNone/>
              <a:defRPr sz="855"/>
            </a:lvl6pPr>
            <a:lvl7pPr marL="2675752" indent="0">
              <a:buNone/>
              <a:defRPr sz="855"/>
            </a:lvl7pPr>
            <a:lvl8pPr marL="3121710" indent="0">
              <a:buNone/>
              <a:defRPr sz="855"/>
            </a:lvl8pPr>
            <a:lvl9pPr marL="3567669" indent="0">
              <a:buNone/>
              <a:defRPr sz="85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544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64"/>
            </a:lvl1pPr>
            <a:lvl2pPr marL="445959" indent="0">
              <a:buNone/>
              <a:defRPr sz="2736"/>
            </a:lvl2pPr>
            <a:lvl3pPr marL="891917" indent="0">
              <a:buNone/>
              <a:defRPr sz="2309"/>
            </a:lvl3pPr>
            <a:lvl4pPr marL="1337876" indent="0">
              <a:buNone/>
              <a:defRPr sz="1967"/>
            </a:lvl4pPr>
            <a:lvl5pPr marL="1783834" indent="0">
              <a:buNone/>
              <a:defRPr sz="1967"/>
            </a:lvl5pPr>
            <a:lvl6pPr marL="2229793" indent="0">
              <a:buNone/>
              <a:defRPr sz="1967"/>
            </a:lvl6pPr>
            <a:lvl7pPr marL="2675752" indent="0">
              <a:buNone/>
              <a:defRPr sz="1967"/>
            </a:lvl7pPr>
            <a:lvl8pPr marL="3121710" indent="0">
              <a:buNone/>
              <a:defRPr sz="1967"/>
            </a:lvl8pPr>
            <a:lvl9pPr marL="3567669" indent="0">
              <a:buNone/>
              <a:defRPr sz="1967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8"/>
            </a:lvl1pPr>
            <a:lvl2pPr marL="445959" indent="0">
              <a:buNone/>
              <a:defRPr sz="1197"/>
            </a:lvl2pPr>
            <a:lvl3pPr marL="891917" indent="0">
              <a:buNone/>
              <a:defRPr sz="941"/>
            </a:lvl3pPr>
            <a:lvl4pPr marL="1337876" indent="0">
              <a:buNone/>
              <a:defRPr sz="855"/>
            </a:lvl4pPr>
            <a:lvl5pPr marL="1783834" indent="0">
              <a:buNone/>
              <a:defRPr sz="855"/>
            </a:lvl5pPr>
            <a:lvl6pPr marL="2229793" indent="0">
              <a:buNone/>
              <a:defRPr sz="855"/>
            </a:lvl6pPr>
            <a:lvl7pPr marL="2675752" indent="0">
              <a:buNone/>
              <a:defRPr sz="855"/>
            </a:lvl7pPr>
            <a:lvl8pPr marL="3121710" indent="0">
              <a:buNone/>
              <a:defRPr sz="855"/>
            </a:lvl8pPr>
            <a:lvl9pPr marL="3567669" indent="0">
              <a:buNone/>
              <a:defRPr sz="85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96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20657-ED6A-4ECF-A1DE-55E2D6DAA175}" type="datetimeFigureOut">
              <a:rPr lang="es-CO" smtClean="0"/>
              <a:t>8/10/2020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9BD10-C6A8-42DE-89AB-968C48F13C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38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891917" rtl="0" eaLnBrk="1" latinLnBrk="0" hangingPunct="1">
        <a:spcBef>
          <a:spcPct val="0"/>
        </a:spcBef>
        <a:buNone/>
        <a:defRPr sz="42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469" indent="-33446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164" kern="1200">
          <a:solidFill>
            <a:schemeClr val="tx1"/>
          </a:solidFill>
          <a:latin typeface="+mn-lt"/>
          <a:ea typeface="+mn-ea"/>
          <a:cs typeface="+mn-cs"/>
        </a:defRPr>
      </a:lvl1pPr>
      <a:lvl2pPr marL="724683" indent="-278724" algn="l" defTabSz="8919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736" kern="1200">
          <a:solidFill>
            <a:schemeClr val="tx1"/>
          </a:solidFill>
          <a:latin typeface="+mn-lt"/>
          <a:ea typeface="+mn-ea"/>
          <a:cs typeface="+mn-cs"/>
        </a:defRPr>
      </a:lvl2pPr>
      <a:lvl3pPr marL="1114896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560855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006814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»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52772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898731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344689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790648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45959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91917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37876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783834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793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675752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21710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567669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Rezagados_Explicaci&#243;n.xlsx" TargetMode="External"/><Relationship Id="rId2" Type="http://schemas.openxmlformats.org/officeDocument/2006/relationships/hyperlink" Target="Cumplimiento%20Indicadores%20por%20L&#237;nea_Cuatrienio_12%20Noviembre%20de%202019.xls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sz="quarter" idx="3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4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632"/>
          <a:stretch/>
        </p:blipFill>
        <p:spPr>
          <a:xfrm>
            <a:off x="179512" y="121430"/>
            <a:ext cx="8712968" cy="1003314"/>
          </a:xfrm>
        </p:spPr>
      </p:pic>
      <p:sp>
        <p:nvSpPr>
          <p:cNvPr id="24" name="Título 3"/>
          <p:cNvSpPr txBox="1">
            <a:spLocks/>
          </p:cNvSpPr>
          <p:nvPr/>
        </p:nvSpPr>
        <p:spPr bwMode="auto">
          <a:xfrm>
            <a:off x="1547664" y="2060848"/>
            <a:ext cx="6286500" cy="619113"/>
          </a:xfrm>
          <a:prstGeom prst="rect">
            <a:avLst/>
          </a:prstGeom>
        </p:spPr>
        <p:txBody>
          <a:bodyPr vert="horz" lIns="19050" tIns="9525" rIns="19050" bIns="9525" rtlCol="0" anchor="b">
            <a:no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2400" noProof="1">
                <a:solidFill>
                  <a:schemeClr val="tx1"/>
                </a:solidFill>
                <a:latin typeface="Arial Black" panose="020B0A04020102020204" pitchFamily="34" charset="0"/>
              </a:rPr>
              <a:t>INFORME DE SEGUIMIENTO AL PLAN DE DESARROLLO “ANTIOQUIA PIENSA EN GRANDE”</a:t>
            </a:r>
          </a:p>
          <a:p>
            <a:pPr algn="ctr">
              <a:spcBef>
                <a:spcPts val="0"/>
              </a:spcBef>
            </a:pPr>
            <a:r>
              <a:rPr lang="es-ES" sz="2400" noProof="1">
                <a:solidFill>
                  <a:schemeClr val="tx1"/>
                </a:solidFill>
                <a:latin typeface="Arial Black" panose="020B0A04020102020204" pitchFamily="34" charset="0"/>
              </a:rPr>
              <a:t> Período 2016-2019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18586" y="3062923"/>
            <a:ext cx="26642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5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6663833"/>
            <a:ext cx="9177594" cy="30097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83968" y="5373216"/>
            <a:ext cx="2232248" cy="87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3" name="Marcador de posición de texto 22"/>
          <p:cNvSpPr>
            <a:spLocks noGrp="1"/>
          </p:cNvSpPr>
          <p:nvPr>
            <p:ph type="body" sz="quarter" idx="36"/>
          </p:nvPr>
        </p:nvSpPr>
        <p:spPr>
          <a:xfrm>
            <a:off x="318586" y="5157193"/>
            <a:ext cx="6286336" cy="1094228"/>
          </a:xfrm>
        </p:spPr>
        <p:txBody>
          <a:bodyPr/>
          <a:lstStyle/>
          <a:p>
            <a:pPr defTabSz="914254">
              <a:spcBef>
                <a:spcPts val="250"/>
              </a:spcBef>
            </a:pPr>
            <a:r>
              <a:rPr lang="es-ES" sz="2400" b="1" noProof="1">
                <a:solidFill>
                  <a:schemeClr val="tx1"/>
                </a:solidFill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40041" y="3186425"/>
            <a:ext cx="4797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latin typeface="Arial Black" panose="020B0A04020102020204" pitchFamily="34" charset="0"/>
              </a:rPr>
              <a:t>Ordenanza 11 del 2016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4929100"/>
            <a:ext cx="2359905" cy="14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2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055561"/>
              </p:ext>
            </p:extLst>
          </p:nvPr>
        </p:nvGraphicFramePr>
        <p:xfrm>
          <a:off x="2019300" y="1714500"/>
          <a:ext cx="5105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15616" y="1196752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Total Recursos Ejecutados 2016 - 2019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68507" y="5505762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51183" y="5305707"/>
            <a:ext cx="2194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Total: $17.484.145 </a:t>
            </a:r>
          </a:p>
        </p:txBody>
      </p:sp>
    </p:spTree>
    <p:extLst>
      <p:ext uri="{BB962C8B-B14F-4D97-AF65-F5344CB8AC3E}">
        <p14:creationId xmlns:p14="http://schemas.microsoft.com/office/powerpoint/2010/main" val="167717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28862" y="1124744"/>
            <a:ext cx="4439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Programación vs Ejecución 2016 – 2019</a:t>
            </a:r>
          </a:p>
          <a:p>
            <a:pPr algn="ctr"/>
            <a:r>
              <a:rPr lang="es-CO" sz="2000" b="1" dirty="0">
                <a:solidFill>
                  <a:srgbClr val="C00000"/>
                </a:solidFill>
              </a:rPr>
              <a:t> Líneas Estratégicas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7544" y="5543642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851065"/>
              </p:ext>
            </p:extLst>
          </p:nvPr>
        </p:nvGraphicFramePr>
        <p:xfrm>
          <a:off x="-7244" y="1832630"/>
          <a:ext cx="8567740" cy="382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300539"/>
              </p:ext>
            </p:extLst>
          </p:nvPr>
        </p:nvGraphicFramePr>
        <p:xfrm>
          <a:off x="6156176" y="3257642"/>
          <a:ext cx="2781300" cy="22860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235823">
                  <a:extLst>
                    <a:ext uri="{9D8B030D-6E8A-4147-A177-3AD203B41FA5}">
                      <a16:colId xmlns:a16="http://schemas.microsoft.com/office/drawing/2014/main" val="57516552"/>
                    </a:ext>
                  </a:extLst>
                </a:gridCol>
                <a:gridCol w="545477">
                  <a:extLst>
                    <a:ext uri="{9D8B030D-6E8A-4147-A177-3AD203B41FA5}">
                      <a16:colId xmlns:a16="http://schemas.microsoft.com/office/drawing/2014/main" val="18376249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Entidad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05488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L1: Competitividad e Infraestructura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215,73%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976457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L2: La nueva ruralidad, para vivir mejor en el campo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90,82%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381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L3: Equidad y movilidad social 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87,96%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193458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L4: Sostenibilidad ambiental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62,38%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59129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L5: Seguridad, justicia y  derechos humanos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66,43%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25997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L6: Paz y posconflicto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83,85%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29828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L7: Gobernanza y Buen Gobierno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113,77%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45232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Total general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u="none" strike="noStrike" dirty="0">
                          <a:effectLst/>
                        </a:rPr>
                        <a:t>104,65%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0077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39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7544" y="5543642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4162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" b="1" dirty="0">
                <a:solidFill>
                  <a:schemeClr val="bg1"/>
                </a:solidFill>
              </a:rPr>
              <a:t>Antioquia Piensa En Grande 2016 – 2019</a:t>
            </a:r>
          </a:p>
          <a:p>
            <a:pPr algn="ctr"/>
            <a:r>
              <a:rPr lang="es-CO" sz="1500" b="1" dirty="0">
                <a:solidFill>
                  <a:schemeClr val="bg1"/>
                </a:solidFill>
              </a:rPr>
              <a:t> avance financiero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95537"/>
            <a:ext cx="8702599" cy="40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75" y="2769291"/>
            <a:ext cx="691353" cy="6597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6351" y="2865991"/>
            <a:ext cx="435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Competitividad e Infraestructura</a:t>
            </a:r>
          </a:p>
        </p:txBody>
      </p: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76872"/>
            <a:ext cx="2584664" cy="24213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57130" y="4509120"/>
            <a:ext cx="4968552" cy="94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Infraestructura.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Minas.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Productividad y Competitividad.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63688" y="752845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2578737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514896"/>
              </p:ext>
            </p:extLst>
          </p:nvPr>
        </p:nvGraphicFramePr>
        <p:xfrm>
          <a:off x="5760132" y="585614"/>
          <a:ext cx="1944216" cy="17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214313" y="887408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1. </a:t>
            </a:r>
            <a:r>
              <a:rPr lang="es-CO" dirty="0">
                <a:solidFill>
                  <a:srgbClr val="C00000"/>
                </a:solidFill>
              </a:rPr>
              <a:t>COMPETITIVIDAD </a:t>
            </a:r>
          </a:p>
          <a:p>
            <a:r>
              <a:rPr lang="es-CO" dirty="0">
                <a:solidFill>
                  <a:srgbClr val="C00000"/>
                </a:solidFill>
              </a:rPr>
              <a:t>E INFRAESTRUCTURA </a:t>
            </a:r>
          </a:p>
        </p:txBody>
      </p:sp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55576" y="1950931"/>
            <a:ext cx="2880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09687" y="1316072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133,58%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699872"/>
              </p:ext>
            </p:extLst>
          </p:nvPr>
        </p:nvGraphicFramePr>
        <p:xfrm>
          <a:off x="1043608" y="2204864"/>
          <a:ext cx="7362825" cy="360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857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317985"/>
              </p:ext>
            </p:extLst>
          </p:nvPr>
        </p:nvGraphicFramePr>
        <p:xfrm>
          <a:off x="5370630" y="619064"/>
          <a:ext cx="2232248" cy="187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1. </a:t>
            </a:r>
            <a:r>
              <a:rPr lang="es-CO" dirty="0">
                <a:solidFill>
                  <a:srgbClr val="C00000"/>
                </a:solidFill>
              </a:rPr>
              <a:t>COMPETITIVIDAD </a:t>
            </a:r>
          </a:p>
          <a:p>
            <a:r>
              <a:rPr lang="es-CO" dirty="0">
                <a:solidFill>
                  <a:srgbClr val="C00000"/>
                </a:solidFill>
              </a:rPr>
              <a:t>E INFRAESTRUCTURA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99592" y="2072126"/>
            <a:ext cx="2880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47826" y="1358684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rgbClr val="00B050"/>
                </a:solidFill>
              </a:rPr>
              <a:t>215,73%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349579"/>
              </p:ext>
            </p:extLst>
          </p:nvPr>
        </p:nvGraphicFramePr>
        <p:xfrm>
          <a:off x="1187624" y="2324033"/>
          <a:ext cx="6984776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039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02445"/>
            <a:ext cx="2584664" cy="24213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0" y="2375634"/>
            <a:ext cx="878087" cy="9906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63688" y="2425555"/>
            <a:ext cx="3821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La nueva ruralidad</a:t>
            </a:r>
          </a:p>
          <a:p>
            <a:r>
              <a:rPr lang="es-CO" sz="2400" dirty="0"/>
              <a:t>para vivir mejor en el campo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321" y="4723801"/>
            <a:ext cx="6264696" cy="150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de Servicios Públicos.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Agricultura y Desarrollo Rural.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Infraestructura.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Participación Ciudadana y Desarrollo Social.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VIVA.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65014" y="835196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304927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271599" y="935699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2. </a:t>
            </a:r>
            <a:r>
              <a:rPr lang="es-CO" dirty="0">
                <a:solidFill>
                  <a:srgbClr val="C00000"/>
                </a:solidFill>
              </a:rPr>
              <a:t>LA NUEVA RURALIDAD PARA VIVIR MEJOR EN EL CAMPO</a:t>
            </a:r>
          </a:p>
        </p:txBody>
      </p:sp>
      <p:sp>
        <p:nvSpPr>
          <p:cNvPr id="10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89200" y="2289914"/>
            <a:ext cx="2880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315239"/>
              </p:ext>
            </p:extLst>
          </p:nvPr>
        </p:nvGraphicFramePr>
        <p:xfrm>
          <a:off x="5760132" y="585614"/>
          <a:ext cx="1944216" cy="17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6209687" y="1316072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107,80%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589975"/>
              </p:ext>
            </p:extLst>
          </p:nvPr>
        </p:nvGraphicFramePr>
        <p:xfrm>
          <a:off x="971600" y="2433415"/>
          <a:ext cx="7372350" cy="319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2784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854185"/>
              </p:ext>
            </p:extLst>
          </p:nvPr>
        </p:nvGraphicFramePr>
        <p:xfrm>
          <a:off x="5610755" y="633444"/>
          <a:ext cx="2284170" cy="1805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403648" y="822220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2. </a:t>
            </a:r>
            <a:r>
              <a:rPr lang="es-CO" dirty="0">
                <a:solidFill>
                  <a:srgbClr val="C00000"/>
                </a:solidFill>
              </a:rPr>
              <a:t>LA NUEVA RURALIDAD PARA VIVIR MEJOR EN EL CAMPO</a:t>
            </a:r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27584" y="1956103"/>
            <a:ext cx="2880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274183" y="133620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90,82%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440768"/>
              </p:ext>
            </p:extLst>
          </p:nvPr>
        </p:nvGraphicFramePr>
        <p:xfrm>
          <a:off x="1403648" y="2439075"/>
          <a:ext cx="6610350" cy="332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00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12" y="1135405"/>
            <a:ext cx="2584664" cy="2421356"/>
          </a:xfrm>
          <a:prstGeom prst="rect">
            <a:avLst/>
          </a:prstGeom>
        </p:spPr>
      </p:pic>
      <p:sp>
        <p:nvSpPr>
          <p:cNvPr id="1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7" y="2916597"/>
            <a:ext cx="354136" cy="3995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7" y="3374839"/>
            <a:ext cx="354136" cy="39953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4351045"/>
            <a:ext cx="458337" cy="52880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57" y="4289785"/>
            <a:ext cx="368735" cy="38413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30" y="4732619"/>
            <a:ext cx="344963" cy="38425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57" y="5168100"/>
            <a:ext cx="354136" cy="38096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030" y="5600293"/>
            <a:ext cx="344963" cy="394244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899592" y="2985561"/>
            <a:ext cx="2053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>
                <a:solidFill>
                  <a:schemeClr val="bg1">
                    <a:lumMod val="65000"/>
                  </a:schemeClr>
                </a:solidFill>
              </a:rPr>
              <a:t>Competitividad e Infraestructura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99592" y="3363407"/>
            <a:ext cx="18181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>
                <a:solidFill>
                  <a:schemeClr val="bg1">
                    <a:lumMod val="65000"/>
                  </a:schemeClr>
                </a:solidFill>
              </a:rPr>
              <a:t>La nueva ruralidad</a:t>
            </a:r>
          </a:p>
          <a:p>
            <a:r>
              <a:rPr lang="es-CO" sz="1100" dirty="0">
                <a:solidFill>
                  <a:schemeClr val="bg1">
                    <a:lumMod val="65000"/>
                  </a:schemeClr>
                </a:solidFill>
              </a:rPr>
              <a:t>para vivir mejor en el campo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716016" y="4412600"/>
            <a:ext cx="2998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Equidad y movilidad social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907974" y="4351045"/>
            <a:ext cx="1592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>
                <a:solidFill>
                  <a:schemeClr val="bg1">
                    <a:lumMod val="65000"/>
                  </a:schemeClr>
                </a:solidFill>
              </a:rPr>
              <a:t>Sostenibilidad ambiental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908718" y="4786246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65000"/>
                  </a:schemeClr>
                </a:solidFill>
              </a:rPr>
              <a:t>Seguridad, justicia y DDHH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07974" y="5220083"/>
            <a:ext cx="1295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65000"/>
                  </a:schemeClr>
                </a:solidFill>
              </a:rPr>
              <a:t>Paz y Posconflicto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07974" y="5566582"/>
            <a:ext cx="1880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65000"/>
                  </a:schemeClr>
                </a:solidFill>
              </a:rPr>
              <a:t>Gobernanza y </a:t>
            </a:r>
          </a:p>
          <a:p>
            <a:r>
              <a:rPr lang="es-CO" sz="1200" dirty="0">
                <a:solidFill>
                  <a:schemeClr val="bg1">
                    <a:lumMod val="65000"/>
                  </a:schemeClr>
                </a:solidFill>
              </a:rPr>
              <a:t>prácticas de buen gobierno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4515576" y="6452476"/>
            <a:ext cx="766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Físico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383060" y="6443757"/>
            <a:ext cx="960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dirty="0"/>
              <a:t>Avance Financiero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29" y="1547153"/>
            <a:ext cx="2584664" cy="125812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8616" y="5358583"/>
            <a:ext cx="1213225" cy="1110538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7876" y="5326826"/>
            <a:ext cx="1569388" cy="12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82876"/>
            <a:ext cx="1136566" cy="679124"/>
          </a:xfrm>
          <a:prstGeom prst="rect">
            <a:avLst/>
          </a:prstGeom>
        </p:spPr>
      </p:pic>
      <p:sp>
        <p:nvSpPr>
          <p:cNvPr id="24" name="Título 3"/>
          <p:cNvSpPr txBox="1">
            <a:spLocks/>
          </p:cNvSpPr>
          <p:nvPr/>
        </p:nvSpPr>
        <p:spPr bwMode="auto">
          <a:xfrm>
            <a:off x="382405" y="100434"/>
            <a:ext cx="6286500" cy="619113"/>
          </a:xfrm>
          <a:prstGeom prst="rect">
            <a:avLst/>
          </a:prstGeom>
        </p:spPr>
        <p:txBody>
          <a:bodyPr vert="horz" lIns="19050" tIns="9525" rIns="19050" bIns="9525" rtlCol="0" anchor="b">
            <a:normAutofit fontScale="92500" lnSpcReduction="10000"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ES" sz="1666" noProof="1">
                <a:latin typeface="Arial"/>
              </a:rPr>
              <a:t>INFORME DE SEGUIMIENTO AL PLAN DE DESARROLLO “ANTIOQUIA PIENSA EN GRANDE”</a:t>
            </a:r>
          </a:p>
          <a:p>
            <a:pPr algn="r">
              <a:spcBef>
                <a:spcPts val="0"/>
              </a:spcBef>
            </a:pPr>
            <a:r>
              <a:rPr lang="es-ES" sz="1666" noProof="1">
                <a:latin typeface="Arial"/>
              </a:rPr>
              <a:t> Período 2016-2018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18586" y="3062923"/>
            <a:ext cx="26642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2196892" y="6145599"/>
            <a:ext cx="4783810" cy="348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66" b="1" dirty="0"/>
              <a:t>DEPARTAMENTO ADMINISTRATIVO DE PLANEACIÓN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6663833"/>
            <a:ext cx="9177594" cy="300976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432792" y="218825"/>
            <a:ext cx="694165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33"/>
          </p:nvPr>
        </p:nvSpPr>
        <p:spPr>
          <a:xfrm>
            <a:off x="268317" y="718429"/>
            <a:ext cx="8640960" cy="486231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419" sz="9600" b="1" dirty="0"/>
              <a:t>INTRODUCCIÓN</a:t>
            </a:r>
            <a:endParaRPr lang="es-419" sz="9600" dirty="0"/>
          </a:p>
          <a:p>
            <a:pPr marL="0" indent="0" algn="just">
              <a:buNone/>
            </a:pPr>
            <a:r>
              <a:rPr lang="es-419" b="1" dirty="0"/>
              <a:t> </a:t>
            </a:r>
            <a:endParaRPr lang="es-419" sz="4500" dirty="0"/>
          </a:p>
          <a:p>
            <a:pPr marL="0" indent="0" algn="just">
              <a:buNone/>
            </a:pPr>
            <a:r>
              <a:rPr lang="es-419" sz="5600" dirty="0"/>
              <a:t>El Plan de Desarrollo Departamental “Antioquia Piensa en Grande” se aprobó mediante la Ordenanza 11 del 2016 y fue catalogado como el Mejor Plan de Desarrollo del país para el período 2016 -2019 por el Departamento Nacional de Planeación.</a:t>
            </a:r>
          </a:p>
          <a:p>
            <a:pPr marL="0" indent="0" algn="just">
              <a:buNone/>
            </a:pPr>
            <a:r>
              <a:rPr lang="es-419" sz="5600" dirty="0"/>
              <a:t> </a:t>
            </a:r>
          </a:p>
          <a:p>
            <a:pPr marL="0" indent="0" algn="just">
              <a:buNone/>
            </a:pPr>
            <a:r>
              <a:rPr lang="es-419" sz="5600" dirty="0"/>
              <a:t>La estructura del Plan está enmarcada en 7 Líneas, 39 Componentes y 127 Programas; los 129 Indicadores de Resultado, se ubican a nivel de componente y los 595 Indicadores de Producto se desarrollan a través de los 348 proyectos de inversión.  A su vez se plantearon 13 proyectos detonantes (y de interés especial) para incidir en la transformación de la realidad territorial departamental y contribuir a la construcción colectiva de una imagen de futuro deseable y posible.</a:t>
            </a:r>
          </a:p>
          <a:p>
            <a:pPr marL="0" indent="0" algn="just">
              <a:buNone/>
            </a:pPr>
            <a:r>
              <a:rPr lang="es-419" sz="5600" dirty="0"/>
              <a:t> </a:t>
            </a:r>
          </a:p>
          <a:p>
            <a:pPr marL="0" indent="0" algn="just">
              <a:buNone/>
            </a:pPr>
            <a:r>
              <a:rPr lang="es-419" sz="5600" dirty="0"/>
              <a:t>Para la captura de los datos que soportan el cálculo del avance del Plan, desde el Departamento Administrativo de Planeación en la dirección de Monitoreo, Evaluación y Banco de Proyectos se cuenta con un sistema de seguimiento denominado OMEGA, el cual permite la interacción en línea de 320 funcionarios, los cuales de manera trimestral alimentaban el sistema y de esta manera poder obtener los resultados que a continuación se presentan. Es importante tener en cuenta que el avance del Plan se obtiene con base en el cumplimiento de los indicadores de producto.</a:t>
            </a:r>
          </a:p>
          <a:p>
            <a:pPr marL="0" indent="0" algn="just">
              <a:buNone/>
            </a:pPr>
            <a:r>
              <a:rPr lang="es-419" sz="5600" dirty="0"/>
              <a:t> </a:t>
            </a:r>
          </a:p>
          <a:p>
            <a:pPr marL="0" indent="0" algn="just">
              <a:buNone/>
            </a:pPr>
            <a:r>
              <a:rPr lang="es-419" sz="5600" dirty="0"/>
              <a:t>En general, el avance del Plan en su parte física es del 99.99% y en su parte financiera del 104.65%, donde el 84.2% de sus indicadores de producto obtuvieron un avance mayor al 66% y solo el 6.89% logró un cumplimiento menor al 33%. De estos últimos, a siete indicadores no se les reportó avance, lo que implica que tienen un cumplimiento de cero y a tres de ellos no se les asocio un proyecto de inversión.</a:t>
            </a:r>
          </a:p>
          <a:p>
            <a:pPr marL="0" indent="0" algn="just">
              <a:buNone/>
            </a:pPr>
            <a:r>
              <a:rPr lang="es-419" sz="5600" dirty="0"/>
              <a:t> </a:t>
            </a:r>
          </a:p>
          <a:p>
            <a:pPr marL="0" indent="0" algn="just">
              <a:buNone/>
            </a:pPr>
            <a:r>
              <a:rPr lang="es-419" sz="5600" dirty="0"/>
              <a:t>El presente informe final del seguimiento al Plan de Desarrollo está estructurado de igual forma a su aprobación, en el que se profundiza sobre el desarrollo de los programas y se resaltan las principales acciones que permitieron dar cumplimiento a cada uno de los productos asociados a estos y se enlista el cumplimiento de los indicadores de resultado, teniendo en cuenta los proyectos detonantes.</a:t>
            </a:r>
          </a:p>
          <a:p>
            <a:pPr marL="0" indent="0" algn="just">
              <a:buNone/>
            </a:pPr>
            <a:endParaRPr lang="es-419" sz="5600" dirty="0"/>
          </a:p>
        </p:txBody>
      </p:sp>
    </p:spTree>
    <p:extLst>
      <p:ext uri="{BB962C8B-B14F-4D97-AF65-F5344CB8AC3E}">
        <p14:creationId xmlns:p14="http://schemas.microsoft.com/office/powerpoint/2010/main" val="131746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6" y="1460917"/>
            <a:ext cx="619333" cy="7145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1678" y="1709765"/>
            <a:ext cx="356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Equidad y movilidad social</a:t>
            </a:r>
          </a:p>
        </p:txBody>
      </p: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86" y="2348880"/>
            <a:ext cx="2767125" cy="25922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9874" y="2348880"/>
            <a:ext cx="6061803" cy="349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de Afrodescendientes.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de Infancia, Adolescencia y Juventud.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de Servicios Públicos.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Indígena.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err="1"/>
              <a:t>Indeportes</a:t>
            </a:r>
            <a:r>
              <a:rPr lang="es-MX" i="1" dirty="0"/>
              <a:t> Antioquia.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Instituto de Cultura y Patrimonio de Antioquia.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MANÁ.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Educación.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las Mujeres.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Participación Ciudadana y Desarrollo Social.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Seccional de Salud y Protección Social.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VIVA.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835696" y="727301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4238113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7278"/>
              </p:ext>
            </p:extLst>
          </p:nvPr>
        </p:nvGraphicFramePr>
        <p:xfrm>
          <a:off x="5540370" y="633919"/>
          <a:ext cx="2134063" cy="191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3. </a:t>
            </a:r>
            <a:r>
              <a:rPr lang="es-CO" dirty="0">
                <a:solidFill>
                  <a:srgbClr val="C00000"/>
                </a:solidFill>
              </a:rPr>
              <a:t>EQUIDAD Y MOVILIDAD SOCIAL 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50191" y="2190511"/>
            <a:ext cx="2880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128746" y="1370930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90,09%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237219"/>
              </p:ext>
            </p:extLst>
          </p:nvPr>
        </p:nvGraphicFramePr>
        <p:xfrm>
          <a:off x="1043608" y="2508051"/>
          <a:ext cx="7372350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98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3. </a:t>
            </a:r>
            <a:r>
              <a:rPr lang="es-CO" dirty="0">
                <a:solidFill>
                  <a:srgbClr val="C00000"/>
                </a:solidFill>
              </a:rPr>
              <a:t>EQUIDAD Y MOVILIDAD SOCIAL 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267931"/>
              </p:ext>
            </p:extLst>
          </p:nvPr>
        </p:nvGraphicFramePr>
        <p:xfrm>
          <a:off x="5540370" y="633919"/>
          <a:ext cx="2134063" cy="191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6128746" y="1370930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90,09%</a:t>
            </a: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049842"/>
              </p:ext>
            </p:extLst>
          </p:nvPr>
        </p:nvGraphicFramePr>
        <p:xfrm>
          <a:off x="1043608" y="2483559"/>
          <a:ext cx="73533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987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986694"/>
              </p:ext>
            </p:extLst>
          </p:nvPr>
        </p:nvGraphicFramePr>
        <p:xfrm>
          <a:off x="5397354" y="656176"/>
          <a:ext cx="2308476" cy="186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3. </a:t>
            </a:r>
            <a:r>
              <a:rPr lang="es-CO" dirty="0">
                <a:solidFill>
                  <a:srgbClr val="C00000"/>
                </a:solidFill>
              </a:rPr>
              <a:t>EQUIDAD Y MOVILIDAD SOCIAL </a:t>
            </a:r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072935" y="1362526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87,96%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620193"/>
              </p:ext>
            </p:extLst>
          </p:nvPr>
        </p:nvGraphicFramePr>
        <p:xfrm>
          <a:off x="1403648" y="2420888"/>
          <a:ext cx="6553200" cy="3384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951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3. </a:t>
            </a:r>
            <a:r>
              <a:rPr lang="es-CO" dirty="0">
                <a:solidFill>
                  <a:srgbClr val="C00000"/>
                </a:solidFill>
              </a:rPr>
              <a:t>EQUIDAD Y MOVILIDAD SOCIAL </a:t>
            </a:r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643954"/>
              </p:ext>
            </p:extLst>
          </p:nvPr>
        </p:nvGraphicFramePr>
        <p:xfrm>
          <a:off x="5397354" y="656176"/>
          <a:ext cx="2308476" cy="186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6072935" y="1362526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87,96%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885081"/>
              </p:ext>
            </p:extLst>
          </p:nvPr>
        </p:nvGraphicFramePr>
        <p:xfrm>
          <a:off x="1505148" y="2385590"/>
          <a:ext cx="6591300" cy="3707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7197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43355"/>
            <a:ext cx="692631" cy="7215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79712" y="2009949"/>
            <a:ext cx="3350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Sostenibilidad ambiental</a:t>
            </a:r>
          </a:p>
        </p:txBody>
      </p:sp>
      <p:sp>
        <p:nvSpPr>
          <p:cNvPr id="4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32" y="2348880"/>
            <a:ext cx="2584664" cy="24213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39552" y="3088467"/>
            <a:ext cx="4572000" cy="9421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DAPARD.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Medio Ambiente.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Minas.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03648" y="900998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190955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859106"/>
              </p:ext>
            </p:extLst>
          </p:nvPr>
        </p:nvGraphicFramePr>
        <p:xfrm>
          <a:off x="5367340" y="635954"/>
          <a:ext cx="2383730" cy="1845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72716" y="108168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4. </a:t>
            </a:r>
            <a:r>
              <a:rPr lang="es-CO" dirty="0">
                <a:solidFill>
                  <a:srgbClr val="C00000"/>
                </a:solidFill>
              </a:rPr>
              <a:t>SOSTENIBILIDAD AMBIENTAL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080549" y="135868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81,77%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159356"/>
              </p:ext>
            </p:extLst>
          </p:nvPr>
        </p:nvGraphicFramePr>
        <p:xfrm>
          <a:off x="1115616" y="2348880"/>
          <a:ext cx="7267575" cy="338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147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424100"/>
              </p:ext>
            </p:extLst>
          </p:nvPr>
        </p:nvGraphicFramePr>
        <p:xfrm>
          <a:off x="5491299" y="541538"/>
          <a:ext cx="2354882" cy="190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272716" y="108168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4. </a:t>
            </a:r>
            <a:r>
              <a:rPr lang="es-CO" dirty="0">
                <a:solidFill>
                  <a:srgbClr val="C00000"/>
                </a:solidFill>
              </a:rPr>
              <a:t>SOSTENIBILIDAD AMBIENTAL</a:t>
            </a:r>
          </a:p>
        </p:txBody>
      </p:sp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– 2019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190084" y="1268569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62,38%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275343"/>
              </p:ext>
            </p:extLst>
          </p:nvPr>
        </p:nvGraphicFramePr>
        <p:xfrm>
          <a:off x="1590293" y="2395710"/>
          <a:ext cx="6524625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564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42152"/>
            <a:ext cx="2584664" cy="24213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57" y="2136618"/>
            <a:ext cx="480331" cy="5350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45813" y="2190245"/>
            <a:ext cx="357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Seguridad, justicia y DDHH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46903" y="3019819"/>
            <a:ext cx="5976664" cy="942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Gobierno y Apoyo Ciudadano.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Participación Ciudadana y Desarrollo Social.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General.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23728" y="826571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146114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168482"/>
              </p:ext>
            </p:extLst>
          </p:nvPr>
        </p:nvGraphicFramePr>
        <p:xfrm>
          <a:off x="5364088" y="692696"/>
          <a:ext cx="2170514" cy="181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5. </a:t>
            </a:r>
            <a:r>
              <a:rPr lang="es-CO" dirty="0">
                <a:solidFill>
                  <a:srgbClr val="C00000"/>
                </a:solidFill>
              </a:rPr>
              <a:t>SEGURIDAD JUSTICIA Y DERECHOS HUMANOS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943175" y="1389462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109,80%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321440"/>
              </p:ext>
            </p:extLst>
          </p:nvPr>
        </p:nvGraphicFramePr>
        <p:xfrm>
          <a:off x="1115616" y="2510100"/>
          <a:ext cx="7248525" cy="3304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096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21" y="2079496"/>
            <a:ext cx="2592288" cy="15129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5576" y="3844363"/>
            <a:ext cx="2570931" cy="94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Software institucional</a:t>
            </a:r>
          </a:p>
          <a:p>
            <a:pPr algn="just"/>
            <a:r>
              <a:rPr lang="es-CO" b="1" dirty="0"/>
              <a:t>320 funcionarios trabajan en línea.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11560" y="1252930"/>
            <a:ext cx="3551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Fuente de información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664982451"/>
              </p:ext>
            </p:extLst>
          </p:nvPr>
        </p:nvGraphicFramePr>
        <p:xfrm>
          <a:off x="4731748" y="2204864"/>
          <a:ext cx="3873985" cy="301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5368544" y="1252930"/>
            <a:ext cx="260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CO" dirty="0">
                <a:solidFill>
                  <a:srgbClr val="C00000"/>
                </a:solidFill>
              </a:rPr>
              <a:t>¿Qué medimos?</a:t>
            </a:r>
          </a:p>
        </p:txBody>
      </p:sp>
    </p:spTree>
    <p:extLst>
      <p:ext uri="{BB962C8B-B14F-4D97-AF65-F5344CB8AC3E}">
        <p14:creationId xmlns:p14="http://schemas.microsoft.com/office/powerpoint/2010/main" val="2321220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632251"/>
              </p:ext>
            </p:extLst>
          </p:nvPr>
        </p:nvGraphicFramePr>
        <p:xfrm>
          <a:off x="5239183" y="609148"/>
          <a:ext cx="2426714" cy="197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5. </a:t>
            </a:r>
            <a:r>
              <a:rPr lang="es-CO" dirty="0">
                <a:solidFill>
                  <a:srgbClr val="C00000"/>
                </a:solidFill>
              </a:rPr>
              <a:t>SEGURIDAD JUSTICIA Y DERECHOS HUMANOS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973884" y="135868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66,43%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104374"/>
              </p:ext>
            </p:extLst>
          </p:nvPr>
        </p:nvGraphicFramePr>
        <p:xfrm>
          <a:off x="1547664" y="2324033"/>
          <a:ext cx="6438901" cy="345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647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42" y="2586428"/>
            <a:ext cx="552045" cy="5938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73434" y="2717099"/>
            <a:ext cx="323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Paz y Posconflicto</a:t>
            </a:r>
          </a:p>
        </p:txBody>
      </p: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76872"/>
            <a:ext cx="2584664" cy="24213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51710" y="4706889"/>
            <a:ext cx="2111988" cy="375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i="1" dirty="0"/>
              <a:t>Gerencia de Paz.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973434" y="698065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3961303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72716" y="108168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6. </a:t>
            </a:r>
            <a:r>
              <a:rPr lang="es-CO" dirty="0">
                <a:solidFill>
                  <a:srgbClr val="C00000"/>
                </a:solidFill>
              </a:rPr>
              <a:t>PAZ Y POSTCONFLICTO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187654"/>
              </p:ext>
            </p:extLst>
          </p:nvPr>
        </p:nvGraphicFramePr>
        <p:xfrm>
          <a:off x="5364088" y="692696"/>
          <a:ext cx="2170514" cy="181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5943175" y="1389462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129,28%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819539"/>
              </p:ext>
            </p:extLst>
          </p:nvPr>
        </p:nvGraphicFramePr>
        <p:xfrm>
          <a:off x="1115616" y="2516181"/>
          <a:ext cx="7210425" cy="310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1244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400338"/>
              </p:ext>
            </p:extLst>
          </p:nvPr>
        </p:nvGraphicFramePr>
        <p:xfrm>
          <a:off x="5251930" y="511137"/>
          <a:ext cx="2310369" cy="1886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72716" y="108168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6. </a:t>
            </a:r>
            <a:r>
              <a:rPr lang="es-CO" dirty="0">
                <a:solidFill>
                  <a:srgbClr val="C00000"/>
                </a:solidFill>
              </a:rPr>
              <a:t>PAZ Y POSTCONFLICTO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994468" y="1254430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83,85%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353635"/>
              </p:ext>
            </p:extLst>
          </p:nvPr>
        </p:nvGraphicFramePr>
        <p:xfrm>
          <a:off x="1475656" y="2367432"/>
          <a:ext cx="646747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8038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84839"/>
            <a:ext cx="648072" cy="7406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75656" y="186677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Gobernanza y prácticas de buen gobierno</a:t>
            </a:r>
          </a:p>
        </p:txBody>
      </p: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51203"/>
            <a:ext cx="2584664" cy="24213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9512" y="2878292"/>
            <a:ext cx="6201197" cy="264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Departamento Administrativo de Planeación.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Despacho del Gobernador.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Fabrica de Licores de Antioquia.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Gerencia de Auditoria Interna.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Gestión Humana.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Hacienda.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Participación Ciudadana y Desarrollo Social.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/>
              <a:t>Secretaría de Productividad y Competitividad.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err="1"/>
              <a:t>Teleantioquia</a:t>
            </a:r>
            <a:r>
              <a:rPr lang="es-MX" i="1" dirty="0"/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483768" y="837521"/>
            <a:ext cx="473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Avance Físico y Financiero por Líneas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83094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FÍSICO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7. </a:t>
            </a:r>
            <a:r>
              <a:rPr lang="es-CO" dirty="0">
                <a:solidFill>
                  <a:srgbClr val="C00000"/>
                </a:solidFill>
              </a:rPr>
              <a:t>GOBERNANZA Y PRACTICAS DE BUEN GOBIERNO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788" y="753170"/>
            <a:ext cx="2016224" cy="1611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CuadroTexto 13"/>
          <p:cNvSpPr txBox="1"/>
          <p:nvPr/>
        </p:nvSpPr>
        <p:spPr>
          <a:xfrm>
            <a:off x="6006322" y="1379019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140,64%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095089"/>
              </p:ext>
            </p:extLst>
          </p:nvPr>
        </p:nvGraphicFramePr>
        <p:xfrm>
          <a:off x="995363" y="2402421"/>
          <a:ext cx="7153275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331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235" y="2420888"/>
            <a:ext cx="288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COMPONENTES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72716" y="108168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ES" noProof="1">
                <a:solidFill>
                  <a:srgbClr val="C00000"/>
                </a:solidFill>
              </a:rPr>
              <a:t>AVANCE FINANCIERO </a:t>
            </a:r>
          </a:p>
          <a:p>
            <a:r>
              <a:rPr lang="es-ES" noProof="1">
                <a:solidFill>
                  <a:srgbClr val="C00000"/>
                </a:solidFill>
              </a:rPr>
              <a:t>LÍNEA 7. </a:t>
            </a:r>
            <a:r>
              <a:rPr lang="es-CO" dirty="0">
                <a:solidFill>
                  <a:srgbClr val="C00000"/>
                </a:solidFill>
              </a:rPr>
              <a:t>GOBERNANZA Y PRACTICAS DE BUEN GOBIERNO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80312" y="1389462"/>
            <a:ext cx="146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s-CO" sz="16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2016 - 2019</a:t>
            </a:r>
            <a:endParaRPr lang="es-CO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090830"/>
              </p:ext>
            </p:extLst>
          </p:nvPr>
        </p:nvGraphicFramePr>
        <p:xfrm>
          <a:off x="5370630" y="619064"/>
          <a:ext cx="2232248" cy="187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5947826" y="1358684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accent1">
                    <a:lumMod val="75000"/>
                  </a:schemeClr>
                </a:solidFill>
              </a:rPr>
              <a:t>113,77%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803968"/>
              </p:ext>
            </p:extLst>
          </p:nvPr>
        </p:nvGraphicFramePr>
        <p:xfrm>
          <a:off x="1403648" y="2469137"/>
          <a:ext cx="6781801" cy="338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728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0" y="125875"/>
            <a:ext cx="914399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75038"/>
              </p:ext>
            </p:extLst>
          </p:nvPr>
        </p:nvGraphicFramePr>
        <p:xfrm>
          <a:off x="611560" y="1484784"/>
          <a:ext cx="8136904" cy="389387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3528023073"/>
                    </a:ext>
                  </a:extLst>
                </a:gridCol>
                <a:gridCol w="2063071">
                  <a:extLst>
                    <a:ext uri="{9D8B030D-6E8A-4147-A177-3AD203B41FA5}">
                      <a16:colId xmlns:a16="http://schemas.microsoft.com/office/drawing/2014/main" val="905150813"/>
                    </a:ext>
                  </a:extLst>
                </a:gridCol>
                <a:gridCol w="2185401">
                  <a:extLst>
                    <a:ext uri="{9D8B030D-6E8A-4147-A177-3AD203B41FA5}">
                      <a16:colId xmlns:a16="http://schemas.microsoft.com/office/drawing/2014/main" val="1734331954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Línea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Inversión 2016 - 2019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%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6234685"/>
                  </a:ext>
                </a:extLst>
              </a:tr>
              <a:tr h="47935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u="none" strike="noStrike" dirty="0">
                          <a:effectLst/>
                        </a:rPr>
                        <a:t>L1: Competitividad e Infraestructura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$4.708.718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26,93%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2285261"/>
                  </a:ext>
                </a:extLst>
              </a:tr>
              <a:tr h="53821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 dirty="0">
                          <a:effectLst/>
                        </a:rPr>
                        <a:t>L2: La nueva ruralidad, para vivir mejor en el campo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$1.577.218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9,02%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2993367"/>
                  </a:ext>
                </a:extLst>
              </a:tr>
              <a:tr h="34239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 dirty="0">
                          <a:effectLst/>
                        </a:rPr>
                        <a:t>L3: Equidad y movilidad social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$9.918.175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56,73%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1683097"/>
                  </a:ext>
                </a:extLst>
              </a:tr>
              <a:tr h="34239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u="none" strike="noStrike" dirty="0">
                          <a:effectLst/>
                        </a:rPr>
                        <a:t>L4: Sostenibilidad ambiental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$249.156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1,42%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7092206"/>
                  </a:ext>
                </a:extLst>
              </a:tr>
              <a:tr h="4673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 dirty="0">
                          <a:effectLst/>
                        </a:rPr>
                        <a:t>L5: Seguridad, justicia y  derechos humanos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$224.335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1,28%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8731406"/>
                  </a:ext>
                </a:extLst>
              </a:tr>
              <a:tr h="34239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u="none" strike="noStrike" dirty="0">
                          <a:effectLst/>
                        </a:rPr>
                        <a:t>L6: Paz y posconflicto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$210.151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1,21%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486819"/>
                  </a:ext>
                </a:extLst>
              </a:tr>
              <a:tr h="34239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 dirty="0">
                          <a:effectLst/>
                        </a:rPr>
                        <a:t>L7: Gobernanza y Buen Gobierno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$596.392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3,41%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7648088"/>
                  </a:ext>
                </a:extLst>
              </a:tr>
              <a:tr h="3913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Total general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$17.484.145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100%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550085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538183" y="5677633"/>
            <a:ext cx="1602875" cy="375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>
                <a:solidFill>
                  <a:srgbClr val="FF0000"/>
                </a:solidFill>
              </a:rPr>
              <a:t>QUE ES ESTO ?</a:t>
            </a:r>
          </a:p>
        </p:txBody>
      </p:sp>
    </p:spTree>
    <p:extLst>
      <p:ext uri="{BB962C8B-B14F-4D97-AF65-F5344CB8AC3E}">
        <p14:creationId xmlns:p14="http://schemas.microsoft.com/office/powerpoint/2010/main" val="255485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754984" cy="351773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291322" y="1871211"/>
            <a:ext cx="473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C00000"/>
                </a:solidFill>
              </a:rPr>
              <a:t>Avance físico por Organismos</a:t>
            </a:r>
          </a:p>
          <a:p>
            <a:pPr algn="ctr"/>
            <a:endParaRPr lang="es-CO" sz="3200" b="1" dirty="0">
              <a:solidFill>
                <a:srgbClr val="C00000"/>
              </a:solidFill>
            </a:endParaRPr>
          </a:p>
        </p:txBody>
      </p:sp>
      <p:sp>
        <p:nvSpPr>
          <p:cNvPr id="1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564"/>
            <a:ext cx="3754984" cy="18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2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1" y="169142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303028" y="5661248"/>
            <a:ext cx="1609120" cy="107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827215"/>
              </p:ext>
            </p:extLst>
          </p:nvPr>
        </p:nvGraphicFramePr>
        <p:xfrm>
          <a:off x="1" y="678007"/>
          <a:ext cx="9174054" cy="594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8316416" y="763067"/>
            <a:ext cx="700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cs typeface="Calibri" panose="020F0502020204030204" pitchFamily="34" charset="0"/>
              </a:rPr>
              <a:t>200,00</a:t>
            </a:r>
            <a:r>
              <a:rPr lang="es-CO" sz="900" b="1" dirty="0">
                <a:solidFill>
                  <a:schemeClr val="bg1"/>
                </a:solidFill>
                <a:cs typeface="Calibri" panose="020F050202020403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82966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3092532" y="1052736"/>
            <a:ext cx="260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CO" dirty="0">
                <a:solidFill>
                  <a:srgbClr val="C00000"/>
                </a:solidFill>
              </a:rPr>
              <a:t>¿Qué medimos?</a:t>
            </a:r>
          </a:p>
        </p:txBody>
      </p:sp>
      <p:sp>
        <p:nvSpPr>
          <p:cNvPr id="2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35496" y="125875"/>
            <a:ext cx="9108503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76532431"/>
              </p:ext>
            </p:extLst>
          </p:nvPr>
        </p:nvGraphicFramePr>
        <p:xfrm>
          <a:off x="35496" y="2204864"/>
          <a:ext cx="4168924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3" name="Flecha derecha 92"/>
          <p:cNvSpPr/>
          <p:nvPr/>
        </p:nvSpPr>
        <p:spPr>
          <a:xfrm>
            <a:off x="4259794" y="3555059"/>
            <a:ext cx="907694" cy="738037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0" dirty="0" err="1"/>
          </a:p>
        </p:txBody>
      </p:sp>
      <p:sp>
        <p:nvSpPr>
          <p:cNvPr id="99" name="CuadroTexto 98"/>
          <p:cNvSpPr txBox="1"/>
          <p:nvPr/>
        </p:nvSpPr>
        <p:spPr>
          <a:xfrm>
            <a:off x="6120968" y="2135113"/>
            <a:ext cx="1691392" cy="4616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sz="2400" b="1" dirty="0"/>
              <a:t>OBJETIVOS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725666" y="2780928"/>
            <a:ext cx="2833587" cy="2592288"/>
            <a:chOff x="5725666" y="2420888"/>
            <a:chExt cx="2833587" cy="2592288"/>
          </a:xfrm>
        </p:grpSpPr>
        <p:grpSp>
          <p:nvGrpSpPr>
            <p:cNvPr id="94" name="Grupo 93"/>
            <p:cNvGrpSpPr/>
            <p:nvPr/>
          </p:nvGrpSpPr>
          <p:grpSpPr>
            <a:xfrm>
              <a:off x="5725666" y="2420888"/>
              <a:ext cx="2833587" cy="2592288"/>
              <a:chOff x="28737785" y="6390691"/>
              <a:chExt cx="12511562" cy="10851865"/>
            </a:xfrm>
          </p:grpSpPr>
          <p:pic>
            <p:nvPicPr>
              <p:cNvPr id="95" name="Imagen 9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37785" y="6390691"/>
                <a:ext cx="12511562" cy="10851865"/>
              </a:xfrm>
              <a:prstGeom prst="rect">
                <a:avLst/>
              </a:prstGeom>
            </p:spPr>
          </p:pic>
          <p:pic>
            <p:nvPicPr>
              <p:cNvPr id="96" name="Picture 17" descr="Audience_TeamMember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3" t="35231" r="34288" b="40764"/>
              <a:stretch>
                <a:fillRect/>
              </a:stretch>
            </p:blipFill>
            <p:spPr bwMode="auto">
              <a:xfrm>
                <a:off x="30052858" y="12960815"/>
                <a:ext cx="3578061" cy="2808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17" descr="Audience_TeamMember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3" t="35231" r="34288" b="40764"/>
              <a:stretch>
                <a:fillRect/>
              </a:stretch>
            </p:blipFill>
            <p:spPr bwMode="auto">
              <a:xfrm>
                <a:off x="28982282" y="9017062"/>
                <a:ext cx="3578061" cy="2808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17" descr="Audience_TeamMember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3" t="35231" r="34288" b="40764"/>
              <a:stretch>
                <a:fillRect/>
              </a:stretch>
            </p:blipFill>
            <p:spPr bwMode="auto">
              <a:xfrm>
                <a:off x="35546754" y="11893637"/>
                <a:ext cx="3578061" cy="2808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7" descr="Audience_TeamMember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35231" r="34288" b="40764"/>
            <a:stretch>
              <a:fillRect/>
            </a:stretch>
          </p:blipFill>
          <p:spPr bwMode="auto">
            <a:xfrm>
              <a:off x="7176350" y="3064562"/>
              <a:ext cx="810350" cy="670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Audience_TeamMember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35231" r="34288" b="40764"/>
            <a:stretch>
              <a:fillRect/>
            </a:stretch>
          </p:blipFill>
          <p:spPr bwMode="auto">
            <a:xfrm>
              <a:off x="6554228" y="3470772"/>
              <a:ext cx="810350" cy="670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Audience_TeamMember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35231" r="34288" b="40764"/>
            <a:stretch>
              <a:fillRect/>
            </a:stretch>
          </p:blipFill>
          <p:spPr bwMode="auto">
            <a:xfrm>
              <a:off x="6771175" y="4268647"/>
              <a:ext cx="810350" cy="670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343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754984" cy="351773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291322" y="1871211"/>
            <a:ext cx="473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C00000"/>
                </a:solidFill>
              </a:rPr>
              <a:t>Avance financiero por Organismos</a:t>
            </a:r>
          </a:p>
          <a:p>
            <a:pPr algn="ctr"/>
            <a:endParaRPr lang="es-CO" sz="3200" b="1" dirty="0">
              <a:solidFill>
                <a:srgbClr val="C00000"/>
              </a:solidFill>
            </a:endParaRPr>
          </a:p>
        </p:txBody>
      </p:sp>
      <p:sp>
        <p:nvSpPr>
          <p:cNvPr id="18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564"/>
            <a:ext cx="3754984" cy="18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9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7351" y="169142"/>
            <a:ext cx="913664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7303028" y="5661248"/>
            <a:ext cx="1609120" cy="107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539078"/>
              </p:ext>
            </p:extLst>
          </p:nvPr>
        </p:nvGraphicFramePr>
        <p:xfrm>
          <a:off x="-2845" y="476672"/>
          <a:ext cx="9117843" cy="6198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8182461" y="584805"/>
            <a:ext cx="729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cs typeface="Calibri" panose="020F0502020204030204" pitchFamily="34" charset="0"/>
              </a:rPr>
              <a:t>771,83%</a:t>
            </a:r>
          </a:p>
        </p:txBody>
      </p:sp>
    </p:spTree>
    <p:extLst>
      <p:ext uri="{BB962C8B-B14F-4D97-AF65-F5344CB8AC3E}">
        <p14:creationId xmlns:p14="http://schemas.microsoft.com/office/powerpoint/2010/main" val="2569838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628881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7351" y="169142"/>
            <a:ext cx="913664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11560" y="2348880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rgbClr val="C00000"/>
                </a:solidFill>
              </a:rPr>
              <a:t>INDICADORES DE RESULTADO</a:t>
            </a:r>
          </a:p>
        </p:txBody>
      </p:sp>
    </p:spTree>
    <p:extLst>
      <p:ext uri="{BB962C8B-B14F-4D97-AF65-F5344CB8AC3E}">
        <p14:creationId xmlns:p14="http://schemas.microsoft.com/office/powerpoint/2010/main" val="1158411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395536" y="4365104"/>
            <a:ext cx="2660199" cy="45019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788" b="1" dirty="0"/>
              <a:t>Secretaría de Productividad y Competitividad</a:t>
            </a:r>
          </a:p>
          <a:p>
            <a:pPr marL="0" indent="0">
              <a:buNone/>
            </a:pPr>
            <a:r>
              <a:rPr lang="es-CO" sz="788" b="1" dirty="0"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788" b="1" dirty="0"/>
              <a:t>para el año 2018 no incluye entidades sin ánimo de lucro.</a:t>
            </a:r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577215" y="461436"/>
            <a:ext cx="5367411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0" y="11663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374794"/>
              </p:ext>
            </p:extLst>
          </p:nvPr>
        </p:nvGraphicFramePr>
        <p:xfrm>
          <a:off x="59322" y="1613429"/>
          <a:ext cx="4570653" cy="266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3779912" y="2420888"/>
            <a:ext cx="771412" cy="2869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630228"/>
              </p:ext>
            </p:extLst>
          </p:nvPr>
        </p:nvGraphicFramePr>
        <p:xfrm>
          <a:off x="4499992" y="1496239"/>
          <a:ext cx="4572000" cy="282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Marcador de posición de texto 22"/>
          <p:cNvSpPr txBox="1">
            <a:spLocks/>
          </p:cNvSpPr>
          <p:nvPr/>
        </p:nvSpPr>
        <p:spPr>
          <a:xfrm>
            <a:off x="5004048" y="4365104"/>
            <a:ext cx="2660199" cy="45019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788" b="1" dirty="0"/>
              <a:t>Secretaría de Productividad y Competitividad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350565" y="2420888"/>
            <a:ext cx="771412" cy="30881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058939" y="3645024"/>
            <a:ext cx="562898" cy="27165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</p:spTree>
    <p:extLst>
      <p:ext uri="{BB962C8B-B14F-4D97-AF65-F5344CB8AC3E}">
        <p14:creationId xmlns:p14="http://schemas.microsoft.com/office/powerpoint/2010/main" val="4078995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451541"/>
              </p:ext>
            </p:extLst>
          </p:nvPr>
        </p:nvGraphicFramePr>
        <p:xfrm>
          <a:off x="1383313" y="1197278"/>
          <a:ext cx="6213023" cy="3392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1763354" y="4590220"/>
            <a:ext cx="3888548" cy="209864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50" b="1" dirty="0"/>
              <a:t>Fuente: Sistema de seguimiento a Plan de desarrollo-Omega- Secretaria de Minas</a:t>
            </a:r>
            <a:endParaRPr lang="es-CO" sz="750" dirty="0"/>
          </a:p>
        </p:txBody>
      </p:sp>
      <p:sp>
        <p:nvSpPr>
          <p:cNvPr id="10" name="Marcador de posición de texto 22"/>
          <p:cNvSpPr txBox="1">
            <a:spLocks/>
          </p:cNvSpPr>
          <p:nvPr/>
        </p:nvSpPr>
        <p:spPr>
          <a:xfrm>
            <a:off x="561931" y="458437"/>
            <a:ext cx="6291394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0" y="113633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569462" y="2132856"/>
            <a:ext cx="771412" cy="3149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110619" y="4037782"/>
            <a:ext cx="633267" cy="1657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>
                <a:solidFill>
                  <a:srgbClr val="FF0000"/>
                </a:solidFill>
              </a:rPr>
              <a:t>Línea Base</a:t>
            </a:r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2267744" y="1844824"/>
            <a:ext cx="4585581" cy="25922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3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165680"/>
              </p:ext>
            </p:extLst>
          </p:nvPr>
        </p:nvGraphicFramePr>
        <p:xfrm>
          <a:off x="1208193" y="1042461"/>
          <a:ext cx="6504543" cy="3708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Marcador de posición de texto 22"/>
          <p:cNvSpPr txBox="1">
            <a:spLocks/>
          </p:cNvSpPr>
          <p:nvPr/>
        </p:nvSpPr>
        <p:spPr>
          <a:xfrm>
            <a:off x="2373248" y="4771543"/>
            <a:ext cx="4380868" cy="247577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dirty="0"/>
              <a:t>Fuente: Secretaría Seccional de Salud-SSSA y Departamento Administrativo de Planeación-DAP-Dirección de Sistemas de Indicadores</a:t>
            </a:r>
            <a:endParaRPr lang="es-CO" sz="788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606859" y="468563"/>
            <a:ext cx="6291394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Planeación,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123759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58362" y="2564904"/>
            <a:ext cx="879782" cy="2201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898023" y="3493440"/>
            <a:ext cx="662177" cy="25233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2229111" y="2420888"/>
            <a:ext cx="4669142" cy="9361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03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1482793" y="4843610"/>
            <a:ext cx="5573483" cy="313582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CO" sz="825" b="1" dirty="0"/>
              <a:t>Entidades prestadoras  del servicio , Departamento Administrativo de Planeación-DAP-Dirección de Sistemas de Indicadores y DANE Censo 2018, Ajustado Medellín rural. </a:t>
            </a:r>
          </a:p>
          <a:p>
            <a:pPr marL="0" indent="0">
              <a:buNone/>
            </a:pPr>
            <a:endParaRPr lang="es-CO" sz="825" b="1" dirty="0"/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629323" y="450886"/>
            <a:ext cx="5482335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10608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031252"/>
              </p:ext>
            </p:extLst>
          </p:nvPr>
        </p:nvGraphicFramePr>
        <p:xfrm>
          <a:off x="981611" y="811086"/>
          <a:ext cx="7046773" cy="384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885837" y="3991713"/>
            <a:ext cx="825041" cy="17203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804248" y="2492896"/>
            <a:ext cx="880350" cy="199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</p:spTree>
    <p:extLst>
      <p:ext uri="{BB962C8B-B14F-4D97-AF65-F5344CB8AC3E}">
        <p14:creationId xmlns:p14="http://schemas.microsoft.com/office/powerpoint/2010/main" val="1391356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1979712" y="5606174"/>
            <a:ext cx="4942944" cy="499835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CO" sz="825" b="1" dirty="0">
                <a:solidFill>
                  <a:schemeClr val="dk1"/>
                </a:solidFill>
              </a:rPr>
              <a:t>Entidades prestadoras  del servicio , Departamento Administrativo de Planeación-DAP-Dirección de Sistemas de Indicadores y DANE Censo 2018.</a:t>
            </a:r>
            <a:r>
              <a:rPr lang="es-CO" sz="1350" b="1" dirty="0">
                <a:solidFill>
                  <a:schemeClr val="dk1"/>
                </a:solidFill>
              </a:rPr>
              <a:t> </a:t>
            </a:r>
            <a:endParaRPr lang="es-CO" sz="1350" b="1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651787" y="472009"/>
            <a:ext cx="5531879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127205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958300"/>
              </p:ext>
            </p:extLst>
          </p:nvPr>
        </p:nvGraphicFramePr>
        <p:xfrm>
          <a:off x="1187624" y="1322914"/>
          <a:ext cx="7088565" cy="378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Conector recto 10"/>
          <p:cNvCxnSpPr/>
          <p:nvPr/>
        </p:nvCxnSpPr>
        <p:spPr>
          <a:xfrm flipV="1">
            <a:off x="1818916" y="1268760"/>
            <a:ext cx="5561396" cy="180020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475656" y="3356992"/>
            <a:ext cx="686520" cy="1864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732240" y="1628800"/>
            <a:ext cx="889399" cy="2257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</p:spTree>
    <p:extLst>
      <p:ext uri="{BB962C8B-B14F-4D97-AF65-F5344CB8AC3E}">
        <p14:creationId xmlns:p14="http://schemas.microsoft.com/office/powerpoint/2010/main" val="1892807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1259632" y="5041413"/>
            <a:ext cx="3760639" cy="265659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Sistema de seguimiento a Plan de desarrollo-Omega- Gerencia Indígena</a:t>
            </a:r>
            <a:endParaRPr lang="es-CO" sz="825" dirty="0"/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598103" y="518732"/>
            <a:ext cx="4714752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188640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031821"/>
              </p:ext>
            </p:extLst>
          </p:nvPr>
        </p:nvGraphicFramePr>
        <p:xfrm>
          <a:off x="791580" y="869563"/>
          <a:ext cx="7560840" cy="430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547664" y="4149080"/>
            <a:ext cx="628363" cy="1976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164288" y="3284984"/>
            <a:ext cx="831701" cy="2076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750" dirty="0">
                <a:solidFill>
                  <a:srgbClr val="FF0000"/>
                </a:solidFill>
              </a:rPr>
              <a:t>Meta Cuatrienio</a:t>
            </a:r>
            <a:endParaRPr lang="es-CO" sz="7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1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1666934" y="5291777"/>
            <a:ext cx="4644516" cy="235032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Sistema de seguimiento a Plan de desarrollo-Omega - VIVA</a:t>
            </a:r>
            <a:endParaRPr lang="es-CO" sz="825" dirty="0"/>
          </a:p>
        </p:txBody>
      </p:sp>
      <p:sp>
        <p:nvSpPr>
          <p:cNvPr id="8" name="Marcador de posición de texto 22"/>
          <p:cNvSpPr txBox="1">
            <a:spLocks/>
          </p:cNvSpPr>
          <p:nvPr/>
        </p:nvSpPr>
        <p:spPr>
          <a:xfrm>
            <a:off x="629323" y="443919"/>
            <a:ext cx="5482335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0" y="99115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290336"/>
              </p:ext>
            </p:extLst>
          </p:nvPr>
        </p:nvGraphicFramePr>
        <p:xfrm>
          <a:off x="755576" y="748545"/>
          <a:ext cx="7200800" cy="4624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Conector recto 11"/>
          <p:cNvCxnSpPr>
            <a:stCxn id="13" idx="0"/>
          </p:cNvCxnSpPr>
          <p:nvPr/>
        </p:nvCxnSpPr>
        <p:spPr>
          <a:xfrm>
            <a:off x="1967471" y="1772816"/>
            <a:ext cx="5340833" cy="936104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666934" y="1772816"/>
            <a:ext cx="601073" cy="1655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804248" y="2778880"/>
            <a:ext cx="772771" cy="3207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750" dirty="0">
                <a:solidFill>
                  <a:srgbClr val="FF0000"/>
                </a:solidFill>
              </a:rPr>
              <a:t>Meta Cuatrienio</a:t>
            </a:r>
            <a:endParaRPr lang="es-CO" sz="7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1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033572"/>
            <a:ext cx="894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800"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es-CO" dirty="0">
                <a:solidFill>
                  <a:srgbClr val="C00000"/>
                </a:solidFill>
              </a:rPr>
              <a:t>Avance Plan de Desarrollo</a:t>
            </a:r>
          </a:p>
        </p:txBody>
      </p:sp>
      <p:sp>
        <p:nvSpPr>
          <p:cNvPr id="20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0" y="125875"/>
            <a:ext cx="914399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65775" y="1889553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2016 - 2019</a:t>
            </a:r>
          </a:p>
        </p:txBody>
      </p:sp>
      <p:graphicFrame>
        <p:nvGraphicFramePr>
          <p:cNvPr id="16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545977"/>
              </p:ext>
            </p:extLst>
          </p:nvPr>
        </p:nvGraphicFramePr>
        <p:xfrm>
          <a:off x="4726556" y="2597256"/>
          <a:ext cx="4014996" cy="243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306431"/>
              </p:ext>
            </p:extLst>
          </p:nvPr>
        </p:nvGraphicFramePr>
        <p:xfrm>
          <a:off x="626862" y="2597256"/>
          <a:ext cx="3823839" cy="2443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2149626" y="4969820"/>
            <a:ext cx="89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Físico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171312" y="4969820"/>
            <a:ext cx="151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Financiero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039885" y="4211987"/>
            <a:ext cx="111120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</a:rPr>
              <a:t>99,99%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294454" y="4130883"/>
            <a:ext cx="12666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</a:rPr>
              <a:t>104,65%</a:t>
            </a:r>
          </a:p>
        </p:txBody>
      </p:sp>
    </p:spTree>
    <p:extLst>
      <p:ext uri="{BB962C8B-B14F-4D97-AF65-F5344CB8AC3E}">
        <p14:creationId xmlns:p14="http://schemas.microsoft.com/office/powerpoint/2010/main" val="1959558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texto 22"/>
          <p:cNvSpPr txBox="1">
            <a:spLocks/>
          </p:cNvSpPr>
          <p:nvPr/>
        </p:nvSpPr>
        <p:spPr>
          <a:xfrm>
            <a:off x="2051720" y="5061066"/>
            <a:ext cx="4712646" cy="197159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Sistema de seguimiento a Plan de desarrollo-Omega - VIVA </a:t>
            </a:r>
            <a:endParaRPr lang="es-CO" sz="825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584395" y="403258"/>
            <a:ext cx="5383247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0" y="58454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635795"/>
              </p:ext>
            </p:extLst>
          </p:nvPr>
        </p:nvGraphicFramePr>
        <p:xfrm>
          <a:off x="1066029" y="769897"/>
          <a:ext cx="7011941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697640" y="1916832"/>
            <a:ext cx="708160" cy="1924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750" dirty="0">
                <a:solidFill>
                  <a:srgbClr val="FF0000"/>
                </a:solidFill>
              </a:rPr>
              <a:t>Línea Base</a:t>
            </a:r>
            <a:endParaRPr lang="es-CO" sz="750" dirty="0">
              <a:solidFill>
                <a:srgbClr val="FF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782408" y="3356992"/>
            <a:ext cx="648072" cy="2841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750" dirty="0">
                <a:solidFill>
                  <a:srgbClr val="FF0000"/>
                </a:solidFill>
              </a:rPr>
              <a:t>Meta Cuatrienio</a:t>
            </a:r>
            <a:endParaRPr lang="es-CO" sz="7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09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texto 22"/>
          <p:cNvSpPr txBox="1">
            <a:spLocks/>
          </p:cNvSpPr>
          <p:nvPr/>
        </p:nvSpPr>
        <p:spPr>
          <a:xfrm>
            <a:off x="1763688" y="5089692"/>
            <a:ext cx="4698522" cy="216388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Sistema de seguimiento a Plan de desarrollo-Omega - VIVA </a:t>
            </a:r>
            <a:endParaRPr lang="es-CO" sz="825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606859" y="437167"/>
            <a:ext cx="6291394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0" y="92363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FE005EF-BB8A-4F58-BF5E-F33CEBD9D1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071531"/>
              </p:ext>
            </p:extLst>
          </p:nvPr>
        </p:nvGraphicFramePr>
        <p:xfrm>
          <a:off x="861237" y="700549"/>
          <a:ext cx="7421525" cy="438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907704" y="2276872"/>
            <a:ext cx="666605" cy="2201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804248" y="4077072"/>
            <a:ext cx="806986" cy="1937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</p:spTree>
    <p:extLst>
      <p:ext uri="{BB962C8B-B14F-4D97-AF65-F5344CB8AC3E}">
        <p14:creationId xmlns:p14="http://schemas.microsoft.com/office/powerpoint/2010/main" val="1354872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474800" y="501200"/>
            <a:ext cx="4714752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5346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5" name="Marcador de posición de texto 22"/>
          <p:cNvSpPr txBox="1">
            <a:spLocks/>
          </p:cNvSpPr>
          <p:nvPr/>
        </p:nvSpPr>
        <p:spPr>
          <a:xfrm>
            <a:off x="1855470" y="5163338"/>
            <a:ext cx="4714752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Sistema de seguimiento a Plan de desarrollo-Omega - VIVA </a:t>
            </a:r>
            <a:endParaRPr lang="es-CO" sz="825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900198"/>
              </p:ext>
            </p:extLst>
          </p:nvPr>
        </p:nvGraphicFramePr>
        <p:xfrm>
          <a:off x="971600" y="850678"/>
          <a:ext cx="6984776" cy="412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2555776" y="3064837"/>
            <a:ext cx="432048" cy="3171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00411" y="4118656"/>
            <a:ext cx="845232" cy="1776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FF0000"/>
                </a:solidFill>
              </a:rPr>
              <a:t>Meta cuatrienio</a:t>
            </a:r>
          </a:p>
        </p:txBody>
      </p:sp>
    </p:spTree>
    <p:extLst>
      <p:ext uri="{BB962C8B-B14F-4D97-AF65-F5344CB8AC3E}">
        <p14:creationId xmlns:p14="http://schemas.microsoft.com/office/powerpoint/2010/main" val="2541483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575102"/>
              </p:ext>
            </p:extLst>
          </p:nvPr>
        </p:nvGraphicFramePr>
        <p:xfrm>
          <a:off x="606859" y="836712"/>
          <a:ext cx="7493533" cy="428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Marcador de posición de texto 22"/>
          <p:cNvSpPr txBox="1">
            <a:spLocks/>
          </p:cNvSpPr>
          <p:nvPr/>
        </p:nvSpPr>
        <p:spPr>
          <a:xfrm>
            <a:off x="1334715" y="5234872"/>
            <a:ext cx="2376263" cy="221849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dirty="0"/>
              <a:t>Fuente: Secretaría Seccional de Salud-SSSA</a:t>
            </a:r>
            <a:endParaRPr lang="es-CO" sz="788" dirty="0"/>
          </a:p>
        </p:txBody>
      </p:sp>
      <p:sp>
        <p:nvSpPr>
          <p:cNvPr id="12" name="Rectángulo 11"/>
          <p:cNvSpPr/>
          <p:nvPr/>
        </p:nvSpPr>
        <p:spPr>
          <a:xfrm>
            <a:off x="1475656" y="2060848"/>
            <a:ext cx="507628" cy="1403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563" dirty="0">
                <a:solidFill>
                  <a:srgbClr val="FF0000"/>
                </a:solidFill>
              </a:rPr>
              <a:t>Línea Base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020272" y="3501008"/>
            <a:ext cx="504056" cy="2880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563" dirty="0">
                <a:solidFill>
                  <a:srgbClr val="FF0000"/>
                </a:solidFill>
              </a:rPr>
              <a:t>Meta cuatrienio</a:t>
            </a:r>
          </a:p>
        </p:txBody>
      </p:sp>
      <p:sp>
        <p:nvSpPr>
          <p:cNvPr id="9" name="Marcador de posición de texto 22"/>
          <p:cNvSpPr txBox="1">
            <a:spLocks/>
          </p:cNvSpPr>
          <p:nvPr/>
        </p:nvSpPr>
        <p:spPr>
          <a:xfrm>
            <a:off x="606859" y="461436"/>
            <a:ext cx="5432791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0" y="11663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</p:spTree>
    <p:extLst>
      <p:ext uri="{BB962C8B-B14F-4D97-AF65-F5344CB8AC3E}">
        <p14:creationId xmlns:p14="http://schemas.microsoft.com/office/powerpoint/2010/main" val="2109708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22"/>
          <p:cNvSpPr txBox="1">
            <a:spLocks/>
          </p:cNvSpPr>
          <p:nvPr/>
        </p:nvSpPr>
        <p:spPr>
          <a:xfrm>
            <a:off x="1655676" y="4725144"/>
            <a:ext cx="3536064" cy="224917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Procuraduría General de la  Nacional</a:t>
            </a:r>
            <a:endParaRPr lang="es-CO" sz="825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606859" y="461436"/>
            <a:ext cx="6291394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0" y="11663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717387"/>
              </p:ext>
            </p:extLst>
          </p:nvPr>
        </p:nvGraphicFramePr>
        <p:xfrm>
          <a:off x="683568" y="660204"/>
          <a:ext cx="7488832" cy="435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589351" y="5056071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/>
            </a:lvl1pPr>
          </a:lstStyle>
          <a:p>
            <a:r>
              <a:rPr lang="es-CO" sz="1200" dirty="0"/>
              <a:t>La última medición disponible es de la vigencia 2016, ya que la Procuraduría no ha realizado la publicación de los resultados 2017 y 2018.</a:t>
            </a:r>
          </a:p>
        </p:txBody>
      </p:sp>
    </p:spTree>
    <p:extLst>
      <p:ext uri="{BB962C8B-B14F-4D97-AF65-F5344CB8AC3E}">
        <p14:creationId xmlns:p14="http://schemas.microsoft.com/office/powerpoint/2010/main" val="1609466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EEC4DE1-5CB4-4BD4-AEB6-541AD83E05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158880"/>
              </p:ext>
            </p:extLst>
          </p:nvPr>
        </p:nvGraphicFramePr>
        <p:xfrm>
          <a:off x="753533" y="756978"/>
          <a:ext cx="7346859" cy="425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arcador de posición de texto 22"/>
          <p:cNvSpPr txBox="1">
            <a:spLocks/>
          </p:cNvSpPr>
          <p:nvPr/>
        </p:nvSpPr>
        <p:spPr>
          <a:xfrm>
            <a:off x="1691680" y="4967329"/>
            <a:ext cx="2376264" cy="324036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88" b="1" noProof="1">
                <a:latin typeface="Arial"/>
              </a:rPr>
              <a:t>Fuente: </a:t>
            </a:r>
            <a:r>
              <a:rPr lang="es-ES" sz="825" b="1" dirty="0"/>
              <a:t>Procuraduría General de la  Nacional</a:t>
            </a:r>
            <a:endParaRPr lang="es-CO" sz="825" dirty="0"/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584395" y="461436"/>
            <a:ext cx="6291394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0" y="11663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2048" y="588280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/>
            </a:lvl1pPr>
          </a:lstStyle>
          <a:p>
            <a:r>
              <a:rPr lang="es-CO" sz="1200" b="0" dirty="0"/>
              <a:t>La última medición disponible es de la vigencia 2016, ya que la Procuraduría no ha realizado la publicación de los resultados 2017 y 2018.</a:t>
            </a:r>
          </a:p>
        </p:txBody>
      </p:sp>
    </p:spTree>
    <p:extLst>
      <p:ext uri="{BB962C8B-B14F-4D97-AF65-F5344CB8AC3E}">
        <p14:creationId xmlns:p14="http://schemas.microsoft.com/office/powerpoint/2010/main" val="2199315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56F6F2-856E-4B1C-B10F-34F6E937F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249760"/>
              </p:ext>
            </p:extLst>
          </p:nvPr>
        </p:nvGraphicFramePr>
        <p:xfrm>
          <a:off x="629322" y="836189"/>
          <a:ext cx="8047133" cy="4176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5585979" y="5157192"/>
            <a:ext cx="2538282" cy="197722"/>
          </a:xfrm>
          <a:prstGeom prst="rect">
            <a:avLst/>
          </a:prstGeom>
        </p:spPr>
        <p:txBody>
          <a:bodyPr/>
          <a:lstStyle/>
          <a:p>
            <a:pPr defTabSz="501704">
              <a:spcBef>
                <a:spcPct val="20000"/>
              </a:spcBef>
            </a:pPr>
            <a:r>
              <a:rPr lang="es-CO" sz="788" b="1" dirty="0">
                <a:latin typeface="Arial"/>
              </a:rPr>
              <a:t>Fuente: Departamento Nacional Planeación- DNP</a:t>
            </a:r>
          </a:p>
        </p:txBody>
      </p:sp>
      <p:sp>
        <p:nvSpPr>
          <p:cNvPr id="7" name="Marcador de posición de texto 22"/>
          <p:cNvSpPr txBox="1">
            <a:spLocks/>
          </p:cNvSpPr>
          <p:nvPr/>
        </p:nvSpPr>
        <p:spPr>
          <a:xfrm>
            <a:off x="629323" y="461436"/>
            <a:ext cx="6291393" cy="155873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1">
              <a:spcBef>
                <a:spcPts val="188"/>
              </a:spcBef>
              <a:buNone/>
            </a:pPr>
            <a:r>
              <a:rPr lang="es-ES" sz="830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0" y="116632"/>
            <a:ext cx="9144000" cy="31174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9512" y="4848890"/>
            <a:ext cx="2538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/>
            </a:lvl1pPr>
          </a:lstStyle>
          <a:p>
            <a:r>
              <a:rPr lang="es-CO" sz="1200" dirty="0"/>
              <a:t>Variables.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Gastos de Funcionamiento.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Servicio de la Deuda.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Dependencia de las Trasferencias.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Generación de Recursos Propios.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Magnitud de la Inversión.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0" dirty="0"/>
              <a:t>Capacidad de Ahorro.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200" b="0" dirty="0"/>
          </a:p>
        </p:txBody>
      </p:sp>
    </p:spTree>
    <p:extLst>
      <p:ext uri="{BB962C8B-B14F-4D97-AF65-F5344CB8AC3E}">
        <p14:creationId xmlns:p14="http://schemas.microsoft.com/office/powerpoint/2010/main" val="435702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4" name="Marcador de posición de texto 22"/>
          <p:cNvSpPr txBox="1">
            <a:spLocks/>
          </p:cNvSpPr>
          <p:nvPr/>
        </p:nvSpPr>
        <p:spPr>
          <a:xfrm>
            <a:off x="382405" y="628881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20686" y="1484784"/>
            <a:ext cx="365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Competitividad e Infraestructura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7696" y="1987303"/>
            <a:ext cx="4967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La nueva ruralidad </a:t>
            </a:r>
          </a:p>
          <a:p>
            <a:r>
              <a:rPr lang="es-CO" dirty="0"/>
              <a:t>para vivir mejor en el campo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97696" y="2886894"/>
            <a:ext cx="2998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Equidad y movilidad social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7696" y="3472932"/>
            <a:ext cx="282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Sostenibilidad ambiental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0686" y="4035147"/>
            <a:ext cx="3011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Seguridad, justicia y DDHH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2393" y="4565637"/>
            <a:ext cx="2073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Paz y Posconflicto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17930" y="5067329"/>
            <a:ext cx="3066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dirty="0"/>
              <a:t>Gobernanza y </a:t>
            </a:r>
          </a:p>
          <a:p>
            <a:r>
              <a:rPr lang="es-CO" dirty="0"/>
              <a:t>prácticas de buen gobierno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DE PRODUCTO POR LINEA ESTRATEGICA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587703"/>
            <a:ext cx="354191" cy="3996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2175418"/>
            <a:ext cx="354136" cy="3995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" y="2862988"/>
            <a:ext cx="344963" cy="39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80" y="3509245"/>
            <a:ext cx="368735" cy="3841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4087124"/>
            <a:ext cx="344963" cy="38425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000" y="4591180"/>
            <a:ext cx="354136" cy="45296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00" y="5239252"/>
            <a:ext cx="344963" cy="39424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716016" y="1517741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68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716015" y="2142673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65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594025" y="2862988"/>
            <a:ext cx="74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302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715847" y="343905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41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715847" y="403885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54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715847" y="4629619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715847" y="5391319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52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679843" y="605322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595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83568" y="5991671"/>
            <a:ext cx="2357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CO" sz="2400" dirty="0"/>
              <a:t>Total Indicadores</a:t>
            </a:r>
          </a:p>
        </p:txBody>
      </p:sp>
    </p:spTree>
    <p:extLst>
      <p:ext uri="{BB962C8B-B14F-4D97-AF65-F5344CB8AC3E}">
        <p14:creationId xmlns:p14="http://schemas.microsoft.com/office/powerpoint/2010/main" val="2227892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628881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31640" y="847135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CONVENCIÓN POR COLORES PARA LOS CUMPLIMIENTOS DE LOS INDICADORES DE PRODUCTO</a:t>
            </a:r>
          </a:p>
        </p:txBody>
      </p:sp>
      <p:sp>
        <p:nvSpPr>
          <p:cNvPr id="13" name="CuadroTexto 12">
            <a:hlinkClick r:id="rId2" action="ppaction://hlinkfile"/>
          </p:cNvPr>
          <p:cNvSpPr txBox="1"/>
          <p:nvPr/>
        </p:nvSpPr>
        <p:spPr>
          <a:xfrm>
            <a:off x="6948264" y="3685013"/>
            <a:ext cx="1944216" cy="6588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INDICADORES DE PRODUCTO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411760" y="4509120"/>
            <a:ext cx="3889700" cy="1486572"/>
            <a:chOff x="526362" y="3790790"/>
            <a:chExt cx="3889700" cy="1486572"/>
          </a:xfrm>
        </p:grpSpPr>
        <p:sp>
          <p:nvSpPr>
            <p:cNvPr id="6" name="CuadroTexto 5"/>
            <p:cNvSpPr txBox="1"/>
            <p:nvPr/>
          </p:nvSpPr>
          <p:spPr>
            <a:xfrm>
              <a:off x="526362" y="4106750"/>
              <a:ext cx="3494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latin typeface="+mj-lt"/>
                </a:rPr>
                <a:t>NORMAL:    </a:t>
              </a:r>
              <a:r>
                <a:rPr lang="es-CO" sz="1200" dirty="0">
                  <a:latin typeface="+mj-lt"/>
                </a:rPr>
                <a:t>Entre 66,68%  Y  100%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534790" y="4382167"/>
              <a:ext cx="347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/>
                <a:t>ATENCIÓN:  </a:t>
              </a:r>
              <a:r>
                <a:rPr lang="es-CO" sz="1200" dirty="0"/>
                <a:t>Entre 33,34%  Y  66,67%</a:t>
              </a:r>
            </a:p>
          </p:txBody>
        </p:sp>
        <p:sp>
          <p:nvSpPr>
            <p:cNvPr id="8" name="CuadroTexto 7">
              <a:hlinkClick r:id="rId3" action="ppaction://hlinkfile"/>
            </p:cNvPr>
            <p:cNvSpPr txBox="1"/>
            <p:nvPr/>
          </p:nvSpPr>
          <p:spPr>
            <a:xfrm>
              <a:off x="561323" y="4684169"/>
              <a:ext cx="3854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latin typeface="+mj-lt"/>
                </a:rPr>
                <a:t>ALERTA:      </a:t>
              </a:r>
              <a:r>
                <a:rPr lang="es-CO" sz="1200" dirty="0">
                  <a:latin typeface="+mj-lt"/>
                </a:rPr>
                <a:t>Entre 0%  Y  33,33%</a:t>
              </a:r>
            </a:p>
          </p:txBody>
        </p:sp>
        <p:sp>
          <p:nvSpPr>
            <p:cNvPr id="10" name="Conector 9"/>
            <p:cNvSpPr/>
            <p:nvPr/>
          </p:nvSpPr>
          <p:spPr>
            <a:xfrm>
              <a:off x="3267649" y="4414937"/>
              <a:ext cx="230444" cy="240548"/>
            </a:xfrm>
            <a:prstGeom prst="flowChartConnector">
              <a:avLst/>
            </a:prstGeom>
            <a:solidFill>
              <a:srgbClr val="EBE56F"/>
            </a:solidFill>
            <a:ln>
              <a:solidFill>
                <a:srgbClr val="EBE5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1" name="Conector 10"/>
            <p:cNvSpPr/>
            <p:nvPr/>
          </p:nvSpPr>
          <p:spPr>
            <a:xfrm>
              <a:off x="3267649" y="4116616"/>
              <a:ext cx="230444" cy="24054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570593" y="379079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262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3600752" y="411181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239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3609867" y="441233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603879" y="469646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41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3075167" y="5000363"/>
              <a:ext cx="845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/>
                <a:t>TOTAL</a:t>
              </a:r>
              <a:endParaRPr lang="es-CO" sz="1200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3564605" y="499158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595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527296" y="3794225"/>
              <a:ext cx="278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latin typeface="+mj-lt"/>
                </a:rPr>
                <a:t>SOBRESALIENTE:  </a:t>
              </a:r>
              <a:r>
                <a:rPr lang="es-CO" sz="1200" dirty="0">
                  <a:latin typeface="+mj-lt"/>
                </a:rPr>
                <a:t>Entre 100,01%  Y  200%</a:t>
              </a:r>
            </a:p>
          </p:txBody>
        </p:sp>
        <p:sp>
          <p:nvSpPr>
            <p:cNvPr id="27" name="Conector 26"/>
            <p:cNvSpPr/>
            <p:nvPr/>
          </p:nvSpPr>
          <p:spPr>
            <a:xfrm>
              <a:off x="3267649" y="4702394"/>
              <a:ext cx="230444" cy="240548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28" name="Conector 27"/>
            <p:cNvSpPr/>
            <p:nvPr/>
          </p:nvSpPr>
          <p:spPr>
            <a:xfrm>
              <a:off x="3267649" y="3805854"/>
              <a:ext cx="230444" cy="240548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670" y="1684382"/>
            <a:ext cx="4723794" cy="28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48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628881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26143"/>
            <a:ext cx="1136566" cy="679124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382405" y="169142"/>
            <a:ext cx="6941659" cy="4156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95342" y="1041900"/>
            <a:ext cx="7145203" cy="1388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1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“Para gobernar a Antioquia hay que crear la cultura de largo plazo. Sólo un pensamiento visionario y orientado a resultados, permitirá alcanzar mejores niveles de vida para la población antioqueña”.</a:t>
            </a:r>
            <a:endParaRPr lang="es-CO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CO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22438" y="2832291"/>
            <a:ext cx="518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C00000"/>
                </a:solidFill>
              </a:rPr>
              <a:t>MUCHAS GRACIAS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12453" y="2038070"/>
            <a:ext cx="194421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Luis Pérez Gutiérrez</a:t>
            </a:r>
            <a:endParaRPr lang="es-CO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CO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Gobernador de Antioquia</a:t>
            </a:r>
            <a:endParaRPr lang="es-CO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2566" y="4293096"/>
            <a:ext cx="36855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/>
            </a:lvl1pPr>
          </a:lstStyle>
          <a:p>
            <a:r>
              <a:rPr lang="es-CO" sz="1200" dirty="0"/>
              <a:t>Director Departamento Administrativo de Planeación.</a:t>
            </a:r>
          </a:p>
          <a:p>
            <a:r>
              <a:rPr lang="es-CO" sz="1200" b="0" dirty="0"/>
              <a:t>Ofelia Elcy Velásquez Hernández.</a:t>
            </a:r>
          </a:p>
          <a:p>
            <a:endParaRPr lang="es-CO" sz="1200" dirty="0"/>
          </a:p>
          <a:p>
            <a:r>
              <a:rPr lang="es-CO" sz="1200" dirty="0"/>
              <a:t>Directora Monitoreo, Evaluación y Banco de Proyectos.</a:t>
            </a:r>
          </a:p>
          <a:p>
            <a:r>
              <a:rPr lang="es-CO" sz="1200" b="0" dirty="0"/>
              <a:t>Lina Marcela Montoya Rodas.</a:t>
            </a:r>
          </a:p>
          <a:p>
            <a:endParaRPr lang="es-CO" sz="1200" dirty="0"/>
          </a:p>
          <a:p>
            <a:r>
              <a:rPr lang="es-CO" sz="1200" dirty="0"/>
              <a:t>Equipo Técnico.</a:t>
            </a:r>
          </a:p>
          <a:p>
            <a:r>
              <a:rPr lang="es-CO" sz="1200" b="0" dirty="0"/>
              <a:t>Ana María Lozano Torres.</a:t>
            </a:r>
          </a:p>
          <a:p>
            <a:r>
              <a:rPr lang="es-CO" sz="1200" b="0" dirty="0"/>
              <a:t>Juan Carlos Jaramillo Obregón.</a:t>
            </a:r>
          </a:p>
          <a:p>
            <a:r>
              <a:rPr lang="es-CO" sz="1200" b="0" dirty="0"/>
              <a:t>Jony Sneider Rojas Chavarría.</a:t>
            </a:r>
          </a:p>
          <a:p>
            <a:r>
              <a:rPr lang="es-CO" sz="1200" b="0" dirty="0"/>
              <a:t>Andrés Felipe Jaramillo Betancur.</a:t>
            </a:r>
          </a:p>
        </p:txBody>
      </p:sp>
    </p:spTree>
    <p:extLst>
      <p:ext uri="{BB962C8B-B14F-4D97-AF65-F5344CB8AC3E}">
        <p14:creationId xmlns:p14="http://schemas.microsoft.com/office/powerpoint/2010/main" val="207231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72364" y="1052736"/>
            <a:ext cx="6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Inversión Programada vs Ejecutada</a:t>
            </a:r>
          </a:p>
        </p:txBody>
      </p:sp>
      <p:sp>
        <p:nvSpPr>
          <p:cNvPr id="1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332761" y="2348880"/>
            <a:ext cx="364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Inversión Ejecutada por Fuente de Recursos</a:t>
            </a:r>
          </a:p>
        </p:txBody>
      </p:sp>
      <p:sp>
        <p:nvSpPr>
          <p:cNvPr id="4" name="Flecha doblada hacia arriba 3"/>
          <p:cNvSpPr/>
          <p:nvPr/>
        </p:nvSpPr>
        <p:spPr>
          <a:xfrm rot="5400000">
            <a:off x="4064413" y="3852407"/>
            <a:ext cx="374317" cy="1596167"/>
          </a:xfrm>
          <a:prstGeom prst="bent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755576" y="4459278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780052" y="5691331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414100"/>
              </p:ext>
            </p:extLst>
          </p:nvPr>
        </p:nvGraphicFramePr>
        <p:xfrm>
          <a:off x="5004048" y="28147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409002"/>
              </p:ext>
            </p:extLst>
          </p:nvPr>
        </p:nvGraphicFramePr>
        <p:xfrm>
          <a:off x="287155" y="1701125"/>
          <a:ext cx="4762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3167117" y="1988840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b="1" dirty="0">
                <a:solidFill>
                  <a:srgbClr val="FF0000"/>
                </a:solidFill>
              </a:rPr>
              <a:t>104,65%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507620" y="3092454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b="1" dirty="0"/>
              <a:t>39,53%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8460432" y="3092454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b="1" dirty="0"/>
              <a:t>60,47%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03046"/>
              </p:ext>
            </p:extLst>
          </p:nvPr>
        </p:nvGraphicFramePr>
        <p:xfrm>
          <a:off x="234554" y="5425747"/>
          <a:ext cx="3448042" cy="7620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783746">
                  <a:extLst>
                    <a:ext uri="{9D8B030D-6E8A-4147-A177-3AD203B41FA5}">
                      <a16:colId xmlns:a16="http://schemas.microsoft.com/office/drawing/2014/main" val="94892062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558223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9974143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6355196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FUENTE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PLANEADO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EJECUTADO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% EJECUCIÓN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7137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Departamento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 $                 11.079.281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 $             10.572.082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95,42%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9783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Gestión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 $                    5.627.359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 $               6.912.063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122,83%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91401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TOTAL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1" u="none" strike="noStrike" dirty="0">
                          <a:effectLst/>
                        </a:rPr>
                        <a:t> $                 16.706.640 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1" u="none" strike="noStrike" dirty="0">
                          <a:effectLst/>
                        </a:rPr>
                        <a:t> $             17.484.145 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104,65%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5969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32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0" y="4162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" b="1" dirty="0">
                <a:solidFill>
                  <a:schemeClr val="bg1"/>
                </a:solidFill>
              </a:rPr>
              <a:t>Antioquia Piensa En Grande 2016 – 2019</a:t>
            </a:r>
          </a:p>
          <a:p>
            <a:pPr algn="ctr"/>
            <a:r>
              <a:rPr lang="es-CO" sz="1500" b="1" dirty="0">
                <a:solidFill>
                  <a:schemeClr val="bg1"/>
                </a:solidFill>
              </a:rPr>
              <a:t> avance financiero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539552" y="4725144"/>
          <a:ext cx="5328592" cy="88654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211199">
                  <a:extLst>
                    <a:ext uri="{9D8B030D-6E8A-4147-A177-3AD203B41FA5}">
                      <a16:colId xmlns:a16="http://schemas.microsoft.com/office/drawing/2014/main" val="948920622"/>
                    </a:ext>
                  </a:extLst>
                </a:gridCol>
                <a:gridCol w="1557932">
                  <a:extLst>
                    <a:ext uri="{9D8B030D-6E8A-4147-A177-3AD203B41FA5}">
                      <a16:colId xmlns:a16="http://schemas.microsoft.com/office/drawing/2014/main" val="135582239"/>
                    </a:ext>
                  </a:extLst>
                </a:gridCol>
                <a:gridCol w="1335372">
                  <a:extLst>
                    <a:ext uri="{9D8B030D-6E8A-4147-A177-3AD203B41FA5}">
                      <a16:colId xmlns:a16="http://schemas.microsoft.com/office/drawing/2014/main" val="1099741437"/>
                    </a:ext>
                  </a:extLst>
                </a:gridCol>
                <a:gridCol w="1224089">
                  <a:extLst>
                    <a:ext uri="{9D8B030D-6E8A-4147-A177-3AD203B41FA5}">
                      <a16:colId xmlns:a16="http://schemas.microsoft.com/office/drawing/2014/main" val="2063551968"/>
                    </a:ext>
                  </a:extLst>
                </a:gridCol>
              </a:tblGrid>
              <a:tr h="2216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PLANEADO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EJECUTADO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% EJECUCIÓN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7137185"/>
                  </a:ext>
                </a:extLst>
              </a:tr>
              <a:tr h="22163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 $                 11.079.281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 $             10.572.082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95,42%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9783244"/>
                  </a:ext>
                </a:extLst>
              </a:tr>
              <a:tr h="22163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Gestión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 $                    5.627.359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 $               6.912.063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122,83%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9140194"/>
                  </a:ext>
                </a:extLst>
              </a:tr>
              <a:tr h="2216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TOTAL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 $                 16.706.640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 $             17.484.145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104,65%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5969146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7521"/>
            <a:ext cx="5955462" cy="33766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068960"/>
            <a:ext cx="371694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" y="125875"/>
            <a:ext cx="9144000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27584" y="5652246"/>
            <a:ext cx="1386918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75" b="1" dirty="0"/>
              <a:t>Fuente: Aplicativo Omega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44825" y="5652245"/>
            <a:ext cx="1447832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75" b="1" dirty="0"/>
              <a:t>Cifras en millones de pesos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600240" y="793445"/>
            <a:ext cx="6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Recursos Gestionados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9552" y="5949280"/>
            <a:ext cx="2544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*Ejecutado 2016 – 2019 / Gestionado 2016 - 2019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17840"/>
              </p:ext>
            </p:extLst>
          </p:nvPr>
        </p:nvGraphicFramePr>
        <p:xfrm>
          <a:off x="253703" y="1142770"/>
          <a:ext cx="8782793" cy="452597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387978">
                  <a:extLst>
                    <a:ext uri="{9D8B030D-6E8A-4147-A177-3AD203B41FA5}">
                      <a16:colId xmlns:a16="http://schemas.microsoft.com/office/drawing/2014/main" val="1946427345"/>
                    </a:ext>
                  </a:extLst>
                </a:gridCol>
                <a:gridCol w="943210">
                  <a:extLst>
                    <a:ext uri="{9D8B030D-6E8A-4147-A177-3AD203B41FA5}">
                      <a16:colId xmlns:a16="http://schemas.microsoft.com/office/drawing/2014/main" val="3568549029"/>
                    </a:ext>
                  </a:extLst>
                </a:gridCol>
                <a:gridCol w="1120917">
                  <a:extLst>
                    <a:ext uri="{9D8B030D-6E8A-4147-A177-3AD203B41FA5}">
                      <a16:colId xmlns:a16="http://schemas.microsoft.com/office/drawing/2014/main" val="2643548717"/>
                    </a:ext>
                  </a:extLst>
                </a:gridCol>
                <a:gridCol w="645895">
                  <a:extLst>
                    <a:ext uri="{9D8B030D-6E8A-4147-A177-3AD203B41FA5}">
                      <a16:colId xmlns:a16="http://schemas.microsoft.com/office/drawing/2014/main" val="684222331"/>
                    </a:ext>
                  </a:extLst>
                </a:gridCol>
                <a:gridCol w="1038898">
                  <a:extLst>
                    <a:ext uri="{9D8B030D-6E8A-4147-A177-3AD203B41FA5}">
                      <a16:colId xmlns:a16="http://schemas.microsoft.com/office/drawing/2014/main" val="4275874010"/>
                    </a:ext>
                  </a:extLst>
                </a:gridCol>
                <a:gridCol w="645895">
                  <a:extLst>
                    <a:ext uri="{9D8B030D-6E8A-4147-A177-3AD203B41FA5}">
                      <a16:colId xmlns:a16="http://schemas.microsoft.com/office/drawing/2014/main" val="1240211386"/>
                    </a:ext>
                  </a:extLst>
                </a:gridCol>
              </a:tblGrid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ENTIDAD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PLANEADO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GESTIONADO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%*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EJECUTADO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%**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6942906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Infraestructura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$ 1.142.918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$ 4.600.602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402,53%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$ 4.507.331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95693588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Gerencia Indígena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$ 11.390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$ 30.654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269,13%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$ 30.484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85914787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Gerencia de Afrodescendientes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$ 16.727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$ 39.491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236,09%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$ 39.489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15604342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las Mujeres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$ 4.414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$ 10.020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227,00%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$ 10.020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9261597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MANÁ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$ 44.039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$ 78.999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179,38%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$ 78.486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95071732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Gerencia de Servicios Públicos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$ 192.191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$ 286.507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149,07%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$ 286.507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1730708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Secretaría de Productividad y Competitividad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$ 16.902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$ 20.069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118,74%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$ 20.029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98658429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Gerencia de Infancia, Adolescencia y Juventud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$ 452.898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$ 451.879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99,78%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$ 446.600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3247908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Departamento Administrativo de Planeación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$ 4.870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$ 4.656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95,61%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$ 4.656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8840366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Instituto de Cultura y Patrimonio de Antioquia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$ 25.445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$ 23.085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90,73%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$ 22.332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78651326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Medio Ambiente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$ 26.803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$ 24.040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89,69%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$ 23.097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78129616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Gerencia de Paz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$ 243.000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$ 207.311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85,31%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$ 207.257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37896517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Secretaría de Gobierno y Apoyo Ciudadano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$ 159.856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$ 121.112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75,76%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$ 117.226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52785453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Secretaría de Participación Ciudadana y Desarrollo Social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$ 9.030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$ 5.668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62,77%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$ 5.668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00182669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Indeportes de Antioquia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$ 186.676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$ 104.408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55,93%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$ 67.299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64%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7550662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General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$ 1.272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$ 709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55,71%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$ 654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92%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84168592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Viva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$ 1.909.391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$ 890.456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46,64%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$ 622.389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7125213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Educación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$ 606.473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$ 279.440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46,08%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$ 255.005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91%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89144024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Dapard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$ 226.387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$ 87.027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38,44%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$ 87.027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97343250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Secretaría Agricultura y Desarrollo Rural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$ 156.138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$ 54.562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34,94%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$ 54.556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7322511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Secretaría Seccional de Salud y Protección Social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$ 97.140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$ 5.408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5,57%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$ 5.408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58102338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Gestión Humana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$ 87.499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$ 1.295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1,48%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$ 1.295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04841552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Gerencia de Comunicaciones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$ 5.900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0,00%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631528254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Minas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$ 1.924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$ 1.525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9828220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Fábrica de Licores de Antioquia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$ 13.875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$ 13.875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874761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Secretaría de Hacienda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$ 3.848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$ 3.848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0515953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TOTAL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$ 5.627.359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$ 7.347.044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131%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$ 6.912.063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94%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917800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50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2"/>
          <p:cNvSpPr txBox="1">
            <a:spLocks/>
          </p:cNvSpPr>
          <p:nvPr/>
        </p:nvSpPr>
        <p:spPr>
          <a:xfrm>
            <a:off x="382405" y="585614"/>
            <a:ext cx="6286336" cy="207831"/>
          </a:xfrm>
          <a:prstGeom prst="rect">
            <a:avLst/>
          </a:prstGeom>
        </p:spPr>
        <p:txBody>
          <a:bodyPr/>
          <a:lstStyle>
            <a:lvl1pPr marL="334469" indent="-33446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4683" indent="-278724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896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0855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6814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2772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8731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4689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0648" indent="-222979" algn="l" defTabSz="89191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54">
              <a:spcBef>
                <a:spcPts val="250"/>
              </a:spcBef>
              <a:buNone/>
            </a:pPr>
            <a:r>
              <a:rPr lang="es-ES" sz="833" b="1" noProof="1">
                <a:latin typeface="Arial"/>
              </a:rPr>
              <a:t>Ofelia Elcy Velásquez Hernández.  Director Departamento Administrativo de Planeación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0" y="125875"/>
            <a:ext cx="9143999" cy="4156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Antioquia Piensa En Grande 2016 - 2019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232" y="107543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Variación Porcentual Recursos Ejecutados por Fuentes de Financiación 2016 - 2019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19672" y="2157652"/>
            <a:ext cx="130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89491" y="2157652"/>
            <a:ext cx="186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07232" y="5359524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24729" y="5359524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b="1" dirty="0"/>
              <a:t>*Cifras en millones de pesos</a:t>
            </a:r>
          </a:p>
        </p:txBody>
      </p:sp>
      <p:graphicFrame>
        <p:nvGraphicFramePr>
          <p:cNvPr id="30" name="Gráfico 29"/>
          <p:cNvGraphicFramePr/>
          <p:nvPr>
            <p:extLst>
              <p:ext uri="{D42A27DB-BD31-4B8C-83A1-F6EECF244321}">
                <p14:modId xmlns:p14="http://schemas.microsoft.com/office/powerpoint/2010/main" val="1326523930"/>
              </p:ext>
            </p:extLst>
          </p:nvPr>
        </p:nvGraphicFramePr>
        <p:xfrm>
          <a:off x="382405" y="2852935"/>
          <a:ext cx="3973571" cy="237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Gráfico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866364"/>
              </p:ext>
            </p:extLst>
          </p:nvPr>
        </p:nvGraphicFramePr>
        <p:xfrm>
          <a:off x="4640478" y="2858823"/>
          <a:ext cx="3843617" cy="236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2655812" y="5320385"/>
            <a:ext cx="2064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Total: $6.912.063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732240" y="5274885"/>
            <a:ext cx="2194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Total: $10.572.082 </a:t>
            </a:r>
          </a:p>
        </p:txBody>
      </p:sp>
    </p:spTree>
    <p:extLst>
      <p:ext uri="{BB962C8B-B14F-4D97-AF65-F5344CB8AC3E}">
        <p14:creationId xmlns:p14="http://schemas.microsoft.com/office/powerpoint/2010/main" val="3870958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PowerPoint-2</Template>
  <TotalTime>8546</TotalTime>
  <Words>3556</Words>
  <Application>Microsoft Office PowerPoint</Application>
  <PresentationFormat>Carta (216 x 279 mm)</PresentationFormat>
  <Paragraphs>718</Paragraphs>
  <Slides>59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CADAVID ESCOBAR</dc:creator>
  <cp:lastModifiedBy>oveida pelaez grisales</cp:lastModifiedBy>
  <cp:revision>537</cp:revision>
  <cp:lastPrinted>2019-02-05T18:38:48Z</cp:lastPrinted>
  <dcterms:created xsi:type="dcterms:W3CDTF">2016-06-21T14:11:34Z</dcterms:created>
  <dcterms:modified xsi:type="dcterms:W3CDTF">2020-10-08T14:45:32Z</dcterms:modified>
</cp:coreProperties>
</file>