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10"/>
  </p:notesMasterIdLst>
  <p:sldIdLst>
    <p:sldId id="256" r:id="rId2"/>
    <p:sldId id="257" r:id="rId3"/>
    <p:sldId id="260" r:id="rId4"/>
    <p:sldId id="264" r:id="rId5"/>
    <p:sldId id="266" r:id="rId6"/>
    <p:sldId id="267" r:id="rId7"/>
    <p:sldId id="268" r:id="rId8"/>
    <p:sldId id="258" r:id="rId9"/>
  </p:sldIdLst>
  <p:sldSz cx="12192000" cy="6858000"/>
  <p:notesSz cx="6858000" cy="9144000"/>
  <p:embeddedFontLst>
    <p:embeddedFont>
      <p:font typeface="Prompt" panose="00000500000000000000" pitchFamily="2" charset="-34"/>
      <p:regular r:id="rId11"/>
      <p:bold r:id="rId12"/>
      <p:italic r:id="rId13"/>
      <p:boldItalic r:id="rId14"/>
    </p:embeddedFont>
  </p:embeddedFontLst>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56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22" autoAdjust="0"/>
    <p:restoredTop sz="95752" autoAdjust="0"/>
  </p:normalViewPr>
  <p:slideViewPr>
    <p:cSldViewPr snapToGrid="0">
      <p:cViewPr varScale="1">
        <p:scale>
          <a:sx n="106" d="100"/>
          <a:sy n="106" d="100"/>
        </p:scale>
        <p:origin x="3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A0A39-FCC5-3C4E-AD6F-F28EFCEE4D39}" type="datetimeFigureOut">
              <a:rPr lang="es-CO" smtClean="0"/>
              <a:t>25/02/2026</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es-ES"/>
              <a:t>Editar los estilos de texto del patrón
Segundo nivel
Tercer nivel
Cuarto nivel
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2CB671-E06B-E942-93D0-BC0309537575}" type="slidenum">
              <a:rPr lang="es-CO" smtClean="0"/>
              <a:t>‹Nº›</a:t>
            </a:fld>
            <a:endParaRPr lang="es-CO"/>
          </a:p>
        </p:txBody>
      </p:sp>
    </p:spTree>
    <p:extLst>
      <p:ext uri="{BB962C8B-B14F-4D97-AF65-F5344CB8AC3E}">
        <p14:creationId xmlns:p14="http://schemas.microsoft.com/office/powerpoint/2010/main" val="3149706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p:cNvSpPr>
            <a:spLocks noGrp="1"/>
          </p:cNvSpPr>
          <p:nvPr>
            <p:ph type="dt" sz="half" idx="10"/>
          </p:nvPr>
        </p:nvSpPr>
        <p:spPr/>
        <p:txBody>
          <a:bodyPr/>
          <a:lstStyle/>
          <a:p>
            <a:fld id="{06864FD2-41F4-4D3C-BA48-7525C1CFEC47}" type="datetimeFigureOut">
              <a:rPr lang="es-CO" smtClean="0"/>
              <a:t>25/02/2026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3926482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06864FD2-41F4-4D3C-BA48-7525C1CFEC47}" type="datetimeFigureOut">
              <a:rPr lang="es-CO" smtClean="0"/>
              <a:t>25/02/2026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1343070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06864FD2-41F4-4D3C-BA48-7525C1CFEC47}" type="datetimeFigureOut">
              <a:rPr lang="es-CO" smtClean="0"/>
              <a:t>25/02/2026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2998335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06864FD2-41F4-4D3C-BA48-7525C1CFEC47}" type="datetimeFigureOut">
              <a:rPr lang="es-CO" smtClean="0"/>
              <a:t>25/02/2026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123839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06864FD2-41F4-4D3C-BA48-7525C1CFEC47}" type="datetimeFigureOut">
              <a:rPr lang="es-CO" smtClean="0"/>
              <a:t>25/02/2026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270738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p:cNvSpPr>
            <a:spLocks noGrp="1"/>
          </p:cNvSpPr>
          <p:nvPr>
            <p:ph type="dt" sz="half" idx="10"/>
          </p:nvPr>
        </p:nvSpPr>
        <p:spPr/>
        <p:txBody>
          <a:bodyPr/>
          <a:lstStyle/>
          <a:p>
            <a:fld id="{06864FD2-41F4-4D3C-BA48-7525C1CFEC47}" type="datetimeFigureOut">
              <a:rPr lang="es-CO" smtClean="0"/>
              <a:t>25/02/2026</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2824345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p:cNvSpPr>
            <a:spLocks noGrp="1"/>
          </p:cNvSpPr>
          <p:nvPr>
            <p:ph type="dt" sz="half" idx="10"/>
          </p:nvPr>
        </p:nvSpPr>
        <p:spPr/>
        <p:txBody>
          <a:bodyPr/>
          <a:lstStyle/>
          <a:p>
            <a:fld id="{06864FD2-41F4-4D3C-BA48-7525C1CFEC47}" type="datetimeFigureOut">
              <a:rPr lang="es-CO" smtClean="0"/>
              <a:t>25/02/2026</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160831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2"/>
          <p:cNvSpPr>
            <a:spLocks noGrp="1"/>
          </p:cNvSpPr>
          <p:nvPr>
            <p:ph type="dt" sz="half" idx="10"/>
          </p:nvPr>
        </p:nvSpPr>
        <p:spPr/>
        <p:txBody>
          <a:bodyPr/>
          <a:lstStyle/>
          <a:p>
            <a:fld id="{06864FD2-41F4-4D3C-BA48-7525C1CFEC47}" type="datetimeFigureOut">
              <a:rPr lang="es-CO" smtClean="0"/>
              <a:t>25/02/2026</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1562459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6864FD2-41F4-4D3C-BA48-7525C1CFEC47}" type="datetimeFigureOut">
              <a:rPr lang="es-CO" smtClean="0"/>
              <a:t>25/02/2026</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1285893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06864FD2-41F4-4D3C-BA48-7525C1CFEC47}" type="datetimeFigureOut">
              <a:rPr lang="es-CO" smtClean="0"/>
              <a:t>25/02/2026</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31042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06864FD2-41F4-4D3C-BA48-7525C1CFEC47}" type="datetimeFigureOut">
              <a:rPr lang="es-CO" smtClean="0"/>
              <a:t>25/02/2026</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3C33CF4-3BF3-43FB-ADA9-B54BEAB5B2BC}" type="slidenum">
              <a:rPr lang="es-CO" smtClean="0"/>
              <a:t>‹Nº›</a:t>
            </a:fld>
            <a:endParaRPr lang="es-CO"/>
          </a:p>
        </p:txBody>
      </p:sp>
    </p:spTree>
    <p:extLst>
      <p:ext uri="{BB962C8B-B14F-4D97-AF65-F5344CB8AC3E}">
        <p14:creationId xmlns:p14="http://schemas.microsoft.com/office/powerpoint/2010/main" val="2390617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64FD2-41F4-4D3C-BA48-7525C1CFEC47}" type="datetimeFigureOut">
              <a:rPr lang="es-CO" smtClean="0"/>
              <a:t>25/02/2026</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C33CF4-3BF3-43FB-ADA9-B54BEAB5B2BC}" type="slidenum">
              <a:rPr lang="es-CO" smtClean="0"/>
              <a:t>‹Nº›</a:t>
            </a:fld>
            <a:endParaRPr lang="es-CO"/>
          </a:p>
        </p:txBody>
      </p:sp>
    </p:spTree>
    <p:extLst>
      <p:ext uri="{BB962C8B-B14F-4D97-AF65-F5344CB8AC3E}">
        <p14:creationId xmlns:p14="http://schemas.microsoft.com/office/powerpoint/2010/main" val="3318670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antioquia.gov.co/images/PDF2/Hacienda/exogena/2026/resolucion-2026060042883-modifica-plazos-para-presentar-informacion-exogena-1.pdf"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mailto:analitica.ingresos@antioquia.gov.co"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425352" y="1495265"/>
            <a:ext cx="7328472" cy="1530438"/>
          </a:xfrm>
        </p:spPr>
        <p:txBody>
          <a:bodyPr>
            <a:noAutofit/>
          </a:bodyPr>
          <a:lstStyle/>
          <a:p>
            <a:r>
              <a:rPr lang="es-MX" sz="5400" b="1" dirty="0">
                <a:solidFill>
                  <a:srgbClr val="0C5641"/>
                </a:solidFill>
                <a:latin typeface="Prompt" panose="00000500000000000000" pitchFamily="2" charset="-34"/>
                <a:cs typeface="Prompt" panose="00000500000000000000" pitchFamily="2" charset="-34"/>
              </a:rPr>
              <a:t>Guía de preguntas frecuentes</a:t>
            </a:r>
            <a:br>
              <a:rPr lang="es-MX" sz="5400" b="1" dirty="0">
                <a:solidFill>
                  <a:srgbClr val="0C5641"/>
                </a:solidFill>
                <a:latin typeface="Prompt" panose="00000500000000000000" pitchFamily="2" charset="-34"/>
                <a:cs typeface="Prompt" panose="00000500000000000000" pitchFamily="2" charset="-34"/>
              </a:rPr>
            </a:br>
            <a:r>
              <a:rPr lang="es-MX" sz="3200" b="1" dirty="0">
                <a:solidFill>
                  <a:srgbClr val="0C5641"/>
                </a:solidFill>
                <a:latin typeface="Prompt" panose="00000500000000000000" pitchFamily="2" charset="-34"/>
                <a:cs typeface="Prompt" panose="00000500000000000000" pitchFamily="2" charset="-34"/>
              </a:rPr>
              <a:t>Información Exógena </a:t>
            </a:r>
            <a:endParaRPr lang="es-CO" sz="3200" b="1" dirty="0">
              <a:solidFill>
                <a:srgbClr val="0C5641"/>
              </a:solidFill>
              <a:latin typeface="Prompt" panose="00000500000000000000" pitchFamily="2" charset="-34"/>
              <a:cs typeface="Prompt" panose="00000500000000000000" pitchFamily="2" charset="-34"/>
            </a:endParaRPr>
          </a:p>
        </p:txBody>
      </p:sp>
    </p:spTree>
    <p:extLst>
      <p:ext uri="{BB962C8B-B14F-4D97-AF65-F5344CB8AC3E}">
        <p14:creationId xmlns:p14="http://schemas.microsoft.com/office/powerpoint/2010/main" val="2652949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386370" y="2866224"/>
            <a:ext cx="5570706" cy="2448565"/>
          </a:xfrm>
        </p:spPr>
        <p:txBody>
          <a:bodyPr>
            <a:normAutofit fontScale="92500" lnSpcReduction="10000"/>
          </a:bodyPr>
          <a:lstStyle/>
          <a:p>
            <a:pPr algn="just"/>
            <a:r>
              <a:rPr lang="es-CO" dirty="0"/>
              <a:t>El siguiente documento ha sido elaborado por la Subsecretaría de Ingresos de la Secretaría de Hacienda de la Gobernación de Antioquia, como complemento a la GUIA INFORMATIVA DE PRESENTACIÓN DE LA INFORMACIÓN EXÓGENA radicada bajo el N°2026060042311, para acercar y facilitar la comprensión de la Información Exógena para los Obligados.</a:t>
            </a:r>
          </a:p>
        </p:txBody>
      </p:sp>
      <p:pic>
        <p:nvPicPr>
          <p:cNvPr id="4" name="Imagen 3">
            <a:extLst>
              <a:ext uri="{FF2B5EF4-FFF2-40B4-BE49-F238E27FC236}">
                <a16:creationId xmlns:a16="http://schemas.microsoft.com/office/drawing/2014/main" id="{4AF3FF64-CBBE-3C40-8986-3F4E0973C92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3630" b="689"/>
          <a:stretch/>
        </p:blipFill>
        <p:spPr>
          <a:xfrm>
            <a:off x="1" y="-1"/>
            <a:ext cx="4800600" cy="6858001"/>
          </a:xfrm>
          <a:prstGeom prst="rect">
            <a:avLst/>
          </a:prstGeom>
        </p:spPr>
      </p:pic>
      <p:sp>
        <p:nvSpPr>
          <p:cNvPr id="2" name="Subtítulo 2">
            <a:extLst>
              <a:ext uri="{FF2B5EF4-FFF2-40B4-BE49-F238E27FC236}">
                <a16:creationId xmlns:a16="http://schemas.microsoft.com/office/drawing/2014/main" id="{9B006EE1-EECF-0261-8401-F1FFE8CCD828}"/>
              </a:ext>
            </a:extLst>
          </p:cNvPr>
          <p:cNvSpPr txBox="1">
            <a:spLocks/>
          </p:cNvSpPr>
          <p:nvPr/>
        </p:nvSpPr>
        <p:spPr>
          <a:xfrm>
            <a:off x="0" y="6241381"/>
            <a:ext cx="3421699" cy="123323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buClr>
                <a:schemeClr val="bg1"/>
              </a:buClr>
              <a:buSzPct val="150000"/>
            </a:pPr>
            <a:r>
              <a:rPr lang="pt-BR" sz="1300" b="1" dirty="0" err="1">
                <a:solidFill>
                  <a:schemeClr val="bg1"/>
                </a:solidFill>
                <a:latin typeface="Prompt" panose="00000500000000000000" pitchFamily="2" charset="-34"/>
                <a:cs typeface="Prompt" panose="00000500000000000000" pitchFamily="2" charset="-34"/>
              </a:rPr>
              <a:t>Municipio</a:t>
            </a:r>
            <a:r>
              <a:rPr lang="pt-BR" sz="1300" b="1" dirty="0">
                <a:solidFill>
                  <a:schemeClr val="bg1"/>
                </a:solidFill>
                <a:latin typeface="Prompt" panose="00000500000000000000" pitchFamily="2" charset="-34"/>
                <a:cs typeface="Prompt" panose="00000500000000000000" pitchFamily="2" charset="-34"/>
              </a:rPr>
              <a:t> de </a:t>
            </a:r>
            <a:r>
              <a:rPr lang="pt-BR" sz="1300" b="1" dirty="0" err="1">
                <a:solidFill>
                  <a:schemeClr val="bg1"/>
                </a:solidFill>
                <a:latin typeface="Prompt" panose="00000500000000000000" pitchFamily="2" charset="-34"/>
                <a:cs typeface="Prompt" panose="00000500000000000000" pitchFamily="2" charset="-34"/>
              </a:rPr>
              <a:t>Urrao</a:t>
            </a:r>
            <a:endParaRPr lang="pt-BR" sz="1300" b="1" i="0" dirty="0">
              <a:solidFill>
                <a:schemeClr val="bg1"/>
              </a:solidFill>
              <a:effectLst/>
              <a:latin typeface="Prompt" panose="00000500000000000000" pitchFamily="2" charset="-34"/>
              <a:cs typeface="Prompt" panose="00000500000000000000" pitchFamily="2" charset="-34"/>
            </a:endParaRPr>
          </a:p>
          <a:p>
            <a:pPr algn="l">
              <a:buClr>
                <a:schemeClr val="bg1"/>
              </a:buClr>
              <a:buSzPct val="150000"/>
            </a:pPr>
            <a:r>
              <a:rPr lang="pt-BR" sz="1300" b="0" i="0" dirty="0">
                <a:solidFill>
                  <a:schemeClr val="bg1"/>
                </a:solidFill>
                <a:effectLst/>
                <a:latin typeface="Prompt" panose="00000500000000000000" pitchFamily="2" charset="-34"/>
                <a:cs typeface="Prompt" panose="00000500000000000000" pitchFamily="2" charset="-34"/>
              </a:rPr>
              <a:t>Suroeste Antioqueño</a:t>
            </a:r>
            <a:br>
              <a:rPr lang="es-CO" sz="2000" dirty="0">
                <a:solidFill>
                  <a:schemeClr val="tx1">
                    <a:lumMod val="75000"/>
                    <a:lumOff val="25000"/>
                  </a:schemeClr>
                </a:solidFill>
                <a:latin typeface="Prompt" pitchFamily="2" charset="-34"/>
                <a:cs typeface="Prompt" pitchFamily="2" charset="-34"/>
              </a:rPr>
            </a:br>
            <a:endParaRPr lang="es-CO" sz="2000" dirty="0">
              <a:solidFill>
                <a:schemeClr val="tx1">
                  <a:lumMod val="75000"/>
                  <a:lumOff val="25000"/>
                </a:schemeClr>
              </a:solidFill>
              <a:latin typeface="Prompt" pitchFamily="2" charset="-34"/>
              <a:cs typeface="Prompt" pitchFamily="2" charset="-34"/>
            </a:endParaRPr>
          </a:p>
          <a:p>
            <a:pPr algn="l">
              <a:buClr>
                <a:schemeClr val="bg1"/>
              </a:buClr>
              <a:buSzPct val="150000"/>
            </a:pPr>
            <a:endParaRPr lang="es-CO" sz="1200" b="1" dirty="0">
              <a:solidFill>
                <a:schemeClr val="tx1">
                  <a:lumMod val="75000"/>
                  <a:lumOff val="25000"/>
                </a:schemeClr>
              </a:solidFill>
              <a:latin typeface="Prompt" panose="00000500000000000000" pitchFamily="2" charset="-34"/>
              <a:cs typeface="Prompt" panose="00000500000000000000" pitchFamily="2" charset="-34"/>
            </a:endParaRPr>
          </a:p>
          <a:p>
            <a:pPr algn="l">
              <a:buClr>
                <a:schemeClr val="bg1"/>
              </a:buClr>
              <a:buSzPct val="150000"/>
            </a:pPr>
            <a:endParaRPr lang="es-CO" sz="1200" b="1" dirty="0">
              <a:solidFill>
                <a:schemeClr val="tx1">
                  <a:lumMod val="75000"/>
                  <a:lumOff val="25000"/>
                </a:schemeClr>
              </a:solidFill>
              <a:latin typeface="Prompt" panose="00000500000000000000" pitchFamily="2" charset="-34"/>
              <a:cs typeface="Prompt" panose="00000500000000000000" pitchFamily="2" charset="-34"/>
            </a:endParaRPr>
          </a:p>
          <a:p>
            <a:pPr algn="l">
              <a:buClr>
                <a:schemeClr val="bg1"/>
              </a:buClr>
              <a:buSzPct val="150000"/>
            </a:pPr>
            <a:endParaRPr lang="es-CO" sz="1200" dirty="0">
              <a:solidFill>
                <a:schemeClr val="tx1">
                  <a:lumMod val="75000"/>
                  <a:lumOff val="25000"/>
                </a:schemeClr>
              </a:solidFill>
              <a:latin typeface="Prompt" panose="00000500000000000000" pitchFamily="2" charset="-34"/>
              <a:cs typeface="Prompt" panose="00000500000000000000" pitchFamily="2" charset="-34"/>
            </a:endParaRPr>
          </a:p>
        </p:txBody>
      </p:sp>
    </p:spTree>
    <p:extLst>
      <p:ext uri="{BB962C8B-B14F-4D97-AF65-F5344CB8AC3E}">
        <p14:creationId xmlns:p14="http://schemas.microsoft.com/office/powerpoint/2010/main" val="1440156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36762" y="1548952"/>
            <a:ext cx="10092905" cy="4601682"/>
          </a:xfrm>
        </p:spPr>
        <p:txBody>
          <a:bodyPr>
            <a:noAutofit/>
          </a:bodyPr>
          <a:lstStyle/>
          <a:p>
            <a:pPr lvl="0" algn="just"/>
            <a:r>
              <a:rPr lang="es-CO" sz="1200" b="1" dirty="0"/>
              <a:t>¿Cuál es la Resolución que regula la presentación de la Información Exógena?</a:t>
            </a:r>
            <a:endParaRPr lang="es-CO" sz="1200" dirty="0"/>
          </a:p>
          <a:p>
            <a:pPr algn="just"/>
            <a:r>
              <a:rPr lang="es-CO" sz="1100" dirty="0"/>
              <a:t>La Resolución 2024060431977 del 27 de diciembre de 2024, </a:t>
            </a:r>
            <a:r>
              <a:rPr lang="es-ES" sz="1100" dirty="0"/>
              <a:t>por la cual se establece el grupo de obligados a suministrar información tributaria a la subsecretaría de ingresos del departamento de Antioquia por el año gravable 2025, se señala el contenido y las características técnicas para la presentación”. </a:t>
            </a:r>
            <a:endParaRPr lang="es-CO" sz="1100" dirty="0"/>
          </a:p>
          <a:p>
            <a:pPr algn="just"/>
            <a:endParaRPr lang="es-CO" sz="1100" dirty="0"/>
          </a:p>
          <a:p>
            <a:pPr algn="just"/>
            <a:r>
              <a:rPr lang="es-CO" sz="1200" dirty="0"/>
              <a:t> </a:t>
            </a:r>
            <a:r>
              <a:rPr lang="es-CO" sz="1200" b="1" dirty="0"/>
              <a:t>¿Quiénes están obligados a presentar la Información Exógena?</a:t>
            </a:r>
            <a:endParaRPr lang="es-CO" sz="1200" dirty="0"/>
          </a:p>
          <a:p>
            <a:pPr algn="just"/>
            <a:r>
              <a:rPr lang="es-CO" sz="1100" dirty="0"/>
              <a:t>La Resolución 2024060431977 del 27 de diciembre de 2024, establece el grupo de obligados a proporcionar la información tributaria a la Subsecretaría de Ingresos del Departamento de Antioquia. Por tanto, es esencial que la entidad lea y comprenda por completo la resolución para identificar si está obligado y cómo debe hacerlo de manera adecuada.</a:t>
            </a:r>
          </a:p>
          <a:p>
            <a:pPr algn="just"/>
            <a:r>
              <a:rPr lang="es-CO" sz="1200" dirty="0"/>
              <a:t> </a:t>
            </a:r>
            <a:r>
              <a:rPr lang="es-CO" sz="1200" b="1" dirty="0"/>
              <a:t>¿Qué se busca con la entrega de esta información?</a:t>
            </a:r>
            <a:endParaRPr lang="es-CO" sz="1200" dirty="0"/>
          </a:p>
          <a:p>
            <a:pPr algn="just"/>
            <a:r>
              <a:rPr lang="es-CO" sz="1100" dirty="0"/>
              <a:t>Reportar información que permita efectuar estudios y cruces de información necesarios para el debido control de las Rentas del Departamento de Antioquia y que esta entidad a su vez, está en la obligación de remitirle a la Agencia Nacional de Contratación Pública.</a:t>
            </a:r>
          </a:p>
          <a:p>
            <a:pPr lvl="0" algn="just"/>
            <a:r>
              <a:rPr lang="es-CO" sz="1200" dirty="0"/>
              <a:t> </a:t>
            </a:r>
            <a:r>
              <a:rPr lang="es-CO" sz="1200" b="1" dirty="0"/>
              <a:t>¿Cuál es el plazo para presentar la Información Exógena?</a:t>
            </a:r>
            <a:endParaRPr lang="es-CO" sz="1200" dirty="0"/>
          </a:p>
          <a:p>
            <a:pPr algn="just"/>
            <a:r>
              <a:rPr lang="es-CO" sz="1100" dirty="0"/>
              <a:t>La Subsecretaría de Ingresos publica en el Portal Tributario de la página web de la Gobernación de Antioquia el calendario tributario, en el cual se especifica la fecha de presentación de la Información Exógena de los obligados de acuerdo con el último digito del NIT. Asimismo, se encuentran las modificaciones que se produzcan.</a:t>
            </a:r>
          </a:p>
          <a:p>
            <a:pPr algn="just"/>
            <a:r>
              <a:rPr lang="es-CO" sz="1100" u="sng" dirty="0">
                <a:hlinkClick r:id="rId3"/>
              </a:rPr>
              <a:t>https://antioquia.gov.co/images/PDF2/Hacienda/exogena/2026/resolucion-2026060042883-modifica-plazos-para-presentar-informacion-exogena-1.pdf</a:t>
            </a:r>
            <a:r>
              <a:rPr lang="es-CO" sz="1100" u="sng" dirty="0"/>
              <a:t>	</a:t>
            </a:r>
          </a:p>
          <a:p>
            <a:pPr algn="just"/>
            <a:endParaRPr lang="es-CO" sz="1100" dirty="0"/>
          </a:p>
        </p:txBody>
      </p:sp>
    </p:spTree>
    <p:extLst>
      <p:ext uri="{BB962C8B-B14F-4D97-AF65-F5344CB8AC3E}">
        <p14:creationId xmlns:p14="http://schemas.microsoft.com/office/powerpoint/2010/main" val="1458378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88521" y="1773238"/>
            <a:ext cx="9972136" cy="4411901"/>
          </a:xfrm>
        </p:spPr>
        <p:txBody>
          <a:bodyPr>
            <a:normAutofit/>
          </a:bodyPr>
          <a:lstStyle/>
          <a:p>
            <a:pPr lvl="0" algn="just"/>
            <a:r>
              <a:rPr lang="es-CO" sz="1200" b="1" dirty="0"/>
              <a:t>¿La Información Exógena debe ser presentada bajo algunos criterios técnicos?</a:t>
            </a:r>
            <a:endParaRPr lang="es-CO" sz="1200" dirty="0"/>
          </a:p>
          <a:p>
            <a:pPr algn="just"/>
            <a:r>
              <a:rPr lang="es-CO" sz="1100" dirty="0"/>
              <a:t>La Resolución 2024060431977 del 27 de diciembre de 2024, cuenta con el anexo técnico  que contempla todas las especificaciones técnicas a considerar para la entrega de la información.</a:t>
            </a:r>
          </a:p>
          <a:p>
            <a:pPr algn="just"/>
            <a:r>
              <a:rPr lang="es-CO" sz="1100" dirty="0"/>
              <a:t>Adicional, la Subsecretaría de Ingresos elaboró una GUIA INFORMATIVA DE PRESENTACIÓN DE LA INFORMACIÓN EXÓGENA, donde se da claridad para la entrega y recepción de información y presenta un archivo validador (Estructura en Excel), como opción para facilitar a los obligados la validación de la información conforme a los parámetros establecidos en las especificaciones técnicas.</a:t>
            </a:r>
          </a:p>
          <a:p>
            <a:pPr algn="just"/>
            <a:r>
              <a:rPr lang="es-CO" sz="1200" dirty="0"/>
              <a:t> </a:t>
            </a:r>
            <a:r>
              <a:rPr lang="es-CO" sz="1200" b="1" dirty="0"/>
              <a:t>¿Se va a realizar alguna capacitación de orientación para el envío de información?</a:t>
            </a:r>
            <a:endParaRPr lang="es-CO" sz="1200" dirty="0"/>
          </a:p>
          <a:p>
            <a:pPr algn="just"/>
            <a:r>
              <a:rPr lang="es-CO" sz="1100" dirty="0"/>
              <a:t>La Subsecretaría de Ingresos está presta a atender cualquier inquietud relacionada con el envío de la información exógena y para esto dispuso en el Portal Tributario el micrositio Información Exógena, donde se encuentran las Resoluciones, documentos y plantillas necesarios para consolidar la información. Asimismo, en el siguiente enlace se puede acceder a la grabación de la capacitación que se realizó para resolver inquietudes de los obligados.</a:t>
            </a:r>
          </a:p>
          <a:p>
            <a:pPr lvl="0" algn="just"/>
            <a:r>
              <a:rPr lang="es-CO" sz="1200" b="1" dirty="0"/>
              <a:t>¿En caso de no tener toda la información qué se debe hacer?</a:t>
            </a:r>
            <a:endParaRPr lang="es-CO" sz="1200" dirty="0"/>
          </a:p>
          <a:p>
            <a:pPr algn="just"/>
            <a:r>
              <a:rPr lang="es-CO" sz="1100" dirty="0"/>
              <a:t>La información solicitada es de obligatorio cumplimiento. Todos los campos de cada artículo de la Resolución, según corresponda la obligación, deben estar diligenciados en su totalidad según las especificaciones técnicas. En caso de no tener la información se debe indicar que no aplica o cero, según el parámetro de cada campo.</a:t>
            </a:r>
          </a:p>
          <a:p>
            <a:pPr lvl="0" algn="just"/>
            <a:r>
              <a:rPr lang="es-CO" sz="1200" b="1" dirty="0"/>
              <a:t>¿Cuándo hablan de personas jurídicas también aplica para las Entidades Sin de Ánimo de Lucro –ESAL-?</a:t>
            </a:r>
            <a:endParaRPr lang="es-CO" sz="1200" dirty="0"/>
          </a:p>
          <a:p>
            <a:pPr algn="just"/>
            <a:r>
              <a:rPr lang="es-CO" sz="1100" dirty="0"/>
              <a:t>La Resolución no exime a las entidades sin ánimo de lucro. Si cumplen con los requisitos establecidos, deberán presentar la información</a:t>
            </a:r>
          </a:p>
          <a:p>
            <a:pPr algn="just"/>
            <a:endParaRPr lang="es-CO" sz="1200" dirty="0"/>
          </a:p>
          <a:p>
            <a:pPr algn="just"/>
            <a:r>
              <a:rPr lang="es-CO" sz="1600" dirty="0"/>
              <a:t> </a:t>
            </a:r>
          </a:p>
          <a:p>
            <a:pPr algn="just"/>
            <a:endParaRPr lang="es-CO" sz="1100" dirty="0"/>
          </a:p>
        </p:txBody>
      </p:sp>
    </p:spTree>
    <p:extLst>
      <p:ext uri="{BB962C8B-B14F-4D97-AF65-F5344CB8AC3E}">
        <p14:creationId xmlns:p14="http://schemas.microsoft.com/office/powerpoint/2010/main" val="3363314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54015" y="1773238"/>
            <a:ext cx="10101532" cy="4386021"/>
          </a:xfrm>
        </p:spPr>
        <p:txBody>
          <a:bodyPr>
            <a:normAutofit fontScale="92500" lnSpcReduction="10000"/>
          </a:bodyPr>
          <a:lstStyle/>
          <a:p>
            <a:pPr lvl="0" algn="just"/>
            <a:r>
              <a:rPr lang="es-CO" sz="1300" b="1" dirty="0"/>
              <a:t>Una unión temporal puede ser o no contribuyente en el Departamento. En este caso, ¿qué datos se deben reportar?</a:t>
            </a:r>
            <a:endParaRPr lang="es-CO" sz="1300" dirty="0"/>
          </a:p>
          <a:p>
            <a:pPr algn="just"/>
            <a:r>
              <a:rPr lang="es-CO" sz="1200" dirty="0"/>
              <a:t>Se debe proporcionar la información de las partes involucradas en la Unión Temporal: la entidad que reporta, sus asociados y los ingresos generados por cada uno como resultado del contrato de colaboración</a:t>
            </a:r>
          </a:p>
          <a:p>
            <a:pPr algn="just"/>
            <a:r>
              <a:rPr lang="es-CO" sz="1300" b="1" dirty="0"/>
              <a:t>¿Si el proveedor del servicio no tiene domicilio en el Departamento de Antioquia, pero prestó un servicio y/o ejecutó un contrato o cualquier otra modalidad, debe reportar la información exógena?</a:t>
            </a:r>
            <a:endParaRPr lang="es-CO" sz="1300" dirty="0"/>
          </a:p>
          <a:p>
            <a:pPr algn="just"/>
            <a:r>
              <a:rPr lang="es-CO" sz="1200" dirty="0"/>
              <a:t>Sí, en caso de que haya llevado a cabo la actividad, ejecutado un contrato o prestado un servicio a una entidad obligada a presentar información exógena, debe reportar la información, independientemente si el domicilio principal del proveedor, contratista u otra denominación esté ubicado en el Departamento de Antioquia.</a:t>
            </a:r>
          </a:p>
          <a:p>
            <a:pPr algn="just"/>
            <a:r>
              <a:rPr lang="es-CO" sz="1300" dirty="0"/>
              <a:t> </a:t>
            </a:r>
            <a:r>
              <a:rPr lang="es-CO" sz="1300" b="1" dirty="0"/>
              <a:t>¿Si se retiene estampillas, pero a documentos diferentes de contratos u órdenes de servicios qué debo diligenciar en el campo “Plataforma”?</a:t>
            </a:r>
            <a:endParaRPr lang="es-CO" sz="1300" dirty="0"/>
          </a:p>
          <a:p>
            <a:pPr algn="just"/>
            <a:r>
              <a:rPr lang="es-CO" sz="1200" dirty="0"/>
              <a:t>Si el documento para realizar la retención es diferente, por ejemplo, una factura, se debe diligenciar en el campo plataforma, N/A y tipo de acto AD7. Si hay varios documentos, se debe diligenciar la información por separado (un documento por fila).</a:t>
            </a:r>
          </a:p>
          <a:p>
            <a:pPr lvl="0" algn="just"/>
            <a:r>
              <a:rPr lang="es-CO" sz="1300" b="1" dirty="0"/>
              <a:t>¿Si no se cuenta con los datos de número telefónico o celular se deja en blanco?</a:t>
            </a:r>
            <a:endParaRPr lang="es-CO" sz="1300" dirty="0"/>
          </a:p>
          <a:p>
            <a:pPr algn="just"/>
            <a:r>
              <a:rPr lang="es-CO" sz="1200" dirty="0"/>
              <a:t>Todos los campos se deben diligenciar, en caso de no tener la información de los teléfonos se digita el número cero (0). </a:t>
            </a:r>
          </a:p>
          <a:p>
            <a:pPr algn="just"/>
            <a:r>
              <a:rPr lang="es-CO" sz="1300" dirty="0"/>
              <a:t> </a:t>
            </a:r>
            <a:r>
              <a:rPr lang="es-CO" sz="1300" b="1" dirty="0"/>
              <a:t>¿La información de tasa Pro- Deporte también se debe reportar?</a:t>
            </a:r>
            <a:endParaRPr lang="es-CO" sz="1300" dirty="0"/>
          </a:p>
          <a:p>
            <a:pPr algn="just"/>
            <a:r>
              <a:rPr lang="es-CO" sz="1200" dirty="0"/>
              <a:t>La información exógena solicitada aplica para las retenciones realizadas por Estampillas.</a:t>
            </a:r>
          </a:p>
          <a:p>
            <a:pPr lvl="0" algn="just"/>
            <a:r>
              <a:rPr lang="es-CO" sz="1300" b="1" dirty="0"/>
              <a:t>¿Los obligados deben diligenciar la información para todos los artículos de la Resolución?</a:t>
            </a:r>
            <a:endParaRPr lang="es-CO" sz="1300" dirty="0"/>
          </a:p>
          <a:p>
            <a:pPr algn="just"/>
            <a:r>
              <a:rPr lang="es-CO" sz="1200" dirty="0"/>
              <a:t>Los obligados a reportar la información exógena deben validar la Resolución y enviar solo la información del artículo que les aplica, según las retenciones practicadas por la entidad.</a:t>
            </a:r>
          </a:p>
          <a:p>
            <a:pPr algn="just"/>
            <a:endParaRPr lang="es-CO" sz="1100" dirty="0"/>
          </a:p>
          <a:p>
            <a:pPr algn="just"/>
            <a:r>
              <a:rPr lang="es-CO" sz="1100" dirty="0"/>
              <a:t> </a:t>
            </a:r>
          </a:p>
        </p:txBody>
      </p:sp>
    </p:spTree>
    <p:extLst>
      <p:ext uri="{BB962C8B-B14F-4D97-AF65-F5344CB8AC3E}">
        <p14:creationId xmlns:p14="http://schemas.microsoft.com/office/powerpoint/2010/main" val="4219030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54015" y="1773238"/>
            <a:ext cx="10101532" cy="4032339"/>
          </a:xfrm>
        </p:spPr>
        <p:txBody>
          <a:bodyPr>
            <a:noAutofit/>
          </a:bodyPr>
          <a:lstStyle/>
          <a:p>
            <a:pPr lvl="0" algn="just"/>
            <a:r>
              <a:rPr lang="es-CO" sz="1200" b="1" dirty="0"/>
              <a:t>¿Qué es el Pre-Validador de datos?</a:t>
            </a:r>
            <a:endParaRPr lang="es-CO" sz="1200" dirty="0"/>
          </a:p>
          <a:p>
            <a:pPr algn="just"/>
            <a:r>
              <a:rPr lang="es-CO" sz="1100" dirty="0"/>
              <a:t>La Subsecretaría de ingresos dispuso una herramienta (archivo Excel) llamado Pre-Validador, para facilitar a las entidades revisar la información que van a reportar antes de ser enviada. Los campos del validador son los que se encuentran en la Resolución y están parametrizados para que se muestre si la información diligenciada se encuentra acorde a las especificaciones técnicas establecidas. Los obligados pueden usar opcionalmente esta herramienta para enviar la información según la GUÍA INFORMATIVA DE PRESENTACIÓN DE LA INFORMACIÓN EXÓGENA Y GUÍA HABILITACIÓN MACROS EXCEL.</a:t>
            </a:r>
          </a:p>
          <a:p>
            <a:pPr algn="just"/>
            <a:r>
              <a:rPr lang="es-CO" sz="1200" b="1" dirty="0"/>
              <a:t>¿Con relación a los campos fecha de inicio, fecha fin y valor contrato, qué información se debe diligenciar?</a:t>
            </a:r>
            <a:endParaRPr lang="es-CO" sz="1200" dirty="0"/>
          </a:p>
          <a:p>
            <a:pPr algn="just"/>
            <a:r>
              <a:rPr lang="es-CO" sz="1100" dirty="0"/>
              <a:t>En estos campos después de haber seleccionado la plataforma donde se reportó el contrato u orden de servicio (Secop I, Secop II, TVEC), se debe diligenciar la misma información que se registró en dicha plataforma antes de impuestos (IVA, entre otros). En el caso de las facturas, la fecha de esta.</a:t>
            </a:r>
          </a:p>
          <a:p>
            <a:pPr algn="just"/>
            <a:r>
              <a:rPr lang="es-CO" sz="1200" b="1" dirty="0"/>
              <a:t>¿A qué se refieren los campos número cuenta, valor cuenta, concepto cuenta, código cuenta contable, nombre de cuenta contable?</a:t>
            </a:r>
            <a:endParaRPr lang="es-CO" sz="1200" dirty="0"/>
          </a:p>
          <a:p>
            <a:pPr algn="just"/>
            <a:r>
              <a:rPr lang="es-CO" sz="1100" dirty="0"/>
              <a:t>En estos campos se debe diligenciar la información conforme se encuentre establecida en los sistemas de información de la entidad. Teniendo en cuenta que el valor se reporta antes de deducciones.</a:t>
            </a:r>
          </a:p>
          <a:p>
            <a:pPr lvl="0" algn="just"/>
            <a:r>
              <a:rPr lang="es-CO" sz="1200" b="1" dirty="0"/>
              <a:t>¿Si tengo varias estampillas, las puedo diligenciar en un solo archivo?</a:t>
            </a:r>
            <a:endParaRPr lang="es-CO" sz="1200" dirty="0"/>
          </a:p>
          <a:p>
            <a:pPr algn="just"/>
            <a:r>
              <a:rPr lang="es-CO" sz="1100" dirty="0"/>
              <a:t>Si se puede y se debe diligenciar toda la información en solo archivo. </a:t>
            </a:r>
          </a:p>
          <a:p>
            <a:pPr algn="just"/>
            <a:endParaRPr lang="es-CO" sz="1100" dirty="0">
              <a:highlight>
                <a:srgbClr val="FFFF00"/>
              </a:highlight>
            </a:endParaRPr>
          </a:p>
          <a:p>
            <a:pPr algn="just"/>
            <a:endParaRPr lang="es-CO" sz="1100" dirty="0"/>
          </a:p>
          <a:p>
            <a:pPr algn="just"/>
            <a:r>
              <a:rPr lang="es-CO" sz="1100" dirty="0"/>
              <a:t> </a:t>
            </a:r>
          </a:p>
        </p:txBody>
      </p:sp>
    </p:spTree>
    <p:extLst>
      <p:ext uri="{BB962C8B-B14F-4D97-AF65-F5344CB8AC3E}">
        <p14:creationId xmlns:p14="http://schemas.microsoft.com/office/powerpoint/2010/main" val="2419808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707366" y="1626589"/>
            <a:ext cx="10101532" cy="4032339"/>
          </a:xfrm>
        </p:spPr>
        <p:txBody>
          <a:bodyPr>
            <a:noAutofit/>
          </a:bodyPr>
          <a:lstStyle/>
          <a:p>
            <a:pPr algn="just"/>
            <a:r>
              <a:rPr lang="es-CO" sz="1200" b="1" dirty="0"/>
              <a:t>¿Qué se debe diligenciar en los campos saldo débito, crédito y actual?</a:t>
            </a:r>
          </a:p>
          <a:p>
            <a:pPr algn="just"/>
            <a:r>
              <a:rPr lang="es-MX" sz="1100" dirty="0"/>
              <a:t>Saldo anterior: En este campo el agente retenedor deberá reportar el valor total con el cual se cerró la cuenta contable a diciembre 31 del año anterior al cual reporta la información.</a:t>
            </a:r>
          </a:p>
          <a:p>
            <a:pPr algn="just"/>
            <a:r>
              <a:rPr lang="es-MX" sz="1100" dirty="0"/>
              <a:t>Valor débito: En este campo el agente retenedor deberá reportar el valor total del débito contabilizado en la cuenta contable a diciembre 31 del año que reporta la información. </a:t>
            </a:r>
          </a:p>
          <a:p>
            <a:pPr algn="just"/>
            <a:r>
              <a:rPr lang="es-MX" sz="1100" dirty="0"/>
              <a:t>Valor crédito: En este campo el agente retenedor deberá reportar el valor total del crédito contabilizado en la cuenta contable a diciembre 31 del año que reporta la información. </a:t>
            </a:r>
          </a:p>
          <a:p>
            <a:pPr algn="just"/>
            <a:r>
              <a:rPr lang="es-MX" sz="1100" dirty="0"/>
              <a:t>Saldo actual: En este campo el agente retenedor deberá reportar al valor total con el cual se cerró la cuenta contable a diciembre 31 del año del año que reporta la información. </a:t>
            </a:r>
          </a:p>
          <a:p>
            <a:pPr algn="just"/>
            <a:r>
              <a:rPr lang="es-MX" sz="1100" b="1" dirty="0"/>
              <a:t>Nota: </a:t>
            </a:r>
            <a:r>
              <a:rPr lang="es-MX" sz="1100" dirty="0"/>
              <a:t>En relación con los campos “Saldo anterior, Valor débito, Valor crédito y Saldo actual”, se recomienda al Agente Retenedor tomar la información del auxiliar contable después de cierre. </a:t>
            </a:r>
            <a:r>
              <a:rPr lang="es-MX" sz="1100" u="sng" dirty="0"/>
              <a:t>En caso de no poder determinar la información y en virtud del cumplimiento de la entrega oportuna de la información correspondiente a la vigencia 2023, se autoriza a diligenciar los campos enunciados anteriormente en cero “0”.</a:t>
            </a:r>
            <a:endParaRPr lang="es-CO" sz="1100" b="1" dirty="0"/>
          </a:p>
          <a:p>
            <a:pPr lvl="0" algn="just"/>
            <a:endParaRPr lang="es-CO" sz="1100" b="1" dirty="0"/>
          </a:p>
          <a:p>
            <a:pPr lvl="0" algn="just"/>
            <a:r>
              <a:rPr lang="es-CO" sz="1200" b="1" dirty="0"/>
              <a:t>¿Cuáles son los canales para resolver dudas o inquietudes relacionadas con la presentación de la información?</a:t>
            </a:r>
            <a:endParaRPr lang="es-CO" sz="1200" dirty="0"/>
          </a:p>
          <a:p>
            <a:pPr algn="just"/>
            <a:r>
              <a:rPr lang="es-CO" sz="1100" dirty="0"/>
              <a:t>La Subsecretaría tiene habilitado el correo electrónico </a:t>
            </a:r>
            <a:r>
              <a:rPr lang="es-CO" sz="1100" u="sng" dirty="0">
                <a:hlinkClick r:id="rId3"/>
              </a:rPr>
              <a:t>analitica.ingresos@antioquia.gov.co</a:t>
            </a:r>
            <a:r>
              <a:rPr lang="es-CO" sz="1100" dirty="0"/>
              <a:t>, para resolver consultas e inquietudes relacionadas con las especificaciones técnicas para la entrega de información. Asimismo, es el medio para la recepción de la información o también podrá enviarse por medio magnético a la dirección Calle 42B #52-106 Sótano del Centro Administrativo Departamental – La Alpujarra Medellín, Antioquia.</a:t>
            </a:r>
          </a:p>
          <a:p>
            <a:pPr algn="just"/>
            <a:endParaRPr lang="es-CO" sz="1100" dirty="0"/>
          </a:p>
          <a:p>
            <a:pPr algn="just"/>
            <a:endParaRPr lang="es-CO" sz="1100" dirty="0"/>
          </a:p>
          <a:p>
            <a:pPr algn="just"/>
            <a:r>
              <a:rPr lang="es-CO" sz="1100" dirty="0"/>
              <a:t> </a:t>
            </a:r>
          </a:p>
        </p:txBody>
      </p:sp>
    </p:spTree>
    <p:extLst>
      <p:ext uri="{BB962C8B-B14F-4D97-AF65-F5344CB8AC3E}">
        <p14:creationId xmlns:p14="http://schemas.microsoft.com/office/powerpoint/2010/main" val="2117255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313690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1197</TotalTime>
  <Words>1564</Words>
  <Application>Microsoft Office PowerPoint</Application>
  <PresentationFormat>Panorámica</PresentationFormat>
  <Paragraphs>63</Paragraphs>
  <Slides>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8</vt:i4>
      </vt:variant>
    </vt:vector>
  </HeadingPairs>
  <TitlesOfParts>
    <vt:vector size="13" baseType="lpstr">
      <vt:lpstr>Calibri</vt:lpstr>
      <vt:lpstr>Prompt</vt:lpstr>
      <vt:lpstr>Calibri Light</vt:lpstr>
      <vt:lpstr>Arial</vt:lpstr>
      <vt:lpstr>Tema de Office</vt:lpstr>
      <vt:lpstr>Guía de preguntas frecuentes Información Exógena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OSCAR JAIME VELASQUEZ GARCIA</dc:creator>
  <cp:lastModifiedBy>KAREN LUCIA MONTERROZA ACEVEDO</cp:lastModifiedBy>
  <cp:revision>65</cp:revision>
  <dcterms:created xsi:type="dcterms:W3CDTF">2024-01-16T13:49:58Z</dcterms:created>
  <dcterms:modified xsi:type="dcterms:W3CDTF">2026-02-25T13:54:03Z</dcterms:modified>
</cp:coreProperties>
</file>